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97" r:id="rId4"/>
    <p:sldId id="296" r:id="rId5"/>
    <p:sldId id="293" r:id="rId6"/>
    <p:sldId id="294" r:id="rId7"/>
    <p:sldId id="300" r:id="rId8"/>
    <p:sldId id="299" r:id="rId9"/>
    <p:sldId id="301" r:id="rId10"/>
    <p:sldId id="302" r:id="rId11"/>
    <p:sldId id="257" r:id="rId12"/>
    <p:sldId id="279" r:id="rId13"/>
    <p:sldId id="267" r:id="rId14"/>
    <p:sldId id="265" r:id="rId15"/>
    <p:sldId id="260" r:id="rId16"/>
    <p:sldId id="258" r:id="rId17"/>
    <p:sldId id="259" r:id="rId18"/>
    <p:sldId id="262" r:id="rId19"/>
    <p:sldId id="261" r:id="rId20"/>
    <p:sldId id="263" r:id="rId21"/>
    <p:sldId id="266" r:id="rId22"/>
    <p:sldId id="264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0" r:id="rId35"/>
    <p:sldId id="291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426B-C049-4D52-9A42-2B07A29DB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668F9-DB25-48CF-A142-9790F1183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8151-FD9C-4155-98D4-EFFEA1E1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6A96-4428-4580-8DC6-49426CB5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F779-AF40-4810-8337-39C1269B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231-6F47-493A-A1D2-0195BAB9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07849-92FB-433D-AB1D-C2C1B5CB3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78D3-C348-42A6-9B47-8B84491C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2C1B-444A-4BA2-A2F1-7E5D6194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14FF-2EA8-4829-99B1-570A2334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6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29B35-8281-420E-8444-315698A5F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9B52-3904-434F-84C8-231675A1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4EE51-8A3D-41FF-B877-A6C81FF7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7BAF-D25D-4683-9EA5-A3E88A97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A4C0C-C789-4747-B025-F19A211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8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9D79-6054-40F1-8600-56AD69B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EF97-9A44-4011-9A22-3D207D3D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B28A9-5E41-4A67-87D9-1EAB4CB9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D60C-D356-4154-93CB-7323C263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90DE-D22F-461F-B204-9045A189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D6F8-033A-4527-953E-E97A2BA8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8A66-012E-49E1-822D-0299F0FC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0AA76-CD1D-42D2-BB80-B6C6788F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DAC1-0761-46A7-885B-51118C41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DAC19-48AE-4B12-9041-FB25642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6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9E6D-7E3F-49AA-B112-A44E5759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9DC7-1A38-4471-B40C-96B74BAC1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96AB6-845A-4DC8-9300-588EDF6C5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74937-B381-4A47-AA77-408931B0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CE6D2-53B6-4195-830C-203452B0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110A-B9BC-4D67-B447-353ED24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B2B-A436-4034-A76C-5CC982FD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424E6-AE99-4665-B3A1-9629F7C4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9C945-98B1-45A7-99E7-CEF41345F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54F3B-354D-498C-A4D1-4020B9A89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3859C-D97C-414E-82C9-CC5D6542D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1A38B-30C5-48BE-91FB-7593A345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08B31-21EA-4ADC-81F6-627F0501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F42E0-1E03-43B2-8740-1ECF677D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2641-1710-4421-B757-E2F11B4B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A5B86-20B8-4FC4-818F-FDB6BE2F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2F2E1-5389-4481-A7F1-4213F10A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0C928-2601-4A19-BFAA-DE992010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9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C58BC-9A56-42A4-85EB-F272A4C2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5720B-A0F1-46A7-AE83-033C9439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7D27F-D236-42E1-835B-00590CF5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B390-7AB8-436E-AF2E-AC37D495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FA5D3-2A51-490B-A454-7182C412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EF4D-AEDD-4E7B-A7D8-EECDBAEB9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B74AC-D02A-442C-91E4-3BEF74B2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614A1-CFAD-4CF3-832A-63F97C54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A3838-2764-43BB-8D3A-BE27E3F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9C67-1CA7-42B1-9A4F-5D8D24C5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8B1C1-E8AE-4DF1-8471-B78A9B103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C7AE9-C534-4487-9B75-CA5D72AB7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35B5-21DA-4C44-9524-952941D4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47F1-3AB3-4070-8A03-87C9E53C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5DCB6-62C0-41C0-B78A-BEDCCF62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2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D6BDF-4138-4507-B325-34DB602A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A849-50A2-451F-BB2F-457620B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A0CD1-BF18-4194-B2F9-98B23AE3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27B24-064F-4B00-B359-F5286B7B0184}" type="datetimeFigureOut">
              <a:rPr lang="en-US" smtClean="0"/>
              <a:t>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55FD-26D9-4DDA-90DB-85BCC84CE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00E4E-F952-4885-9711-86A5C1C38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6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9FFB4-E63C-436C-B0FF-5DEDC35DC937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158F2D-D659-499D-8ACD-7720808E6E00}"/>
                </a:ext>
              </a:extLst>
            </p:cNvPr>
            <p:cNvGrpSpPr/>
            <p:nvPr/>
          </p:nvGrpSpPr>
          <p:grpSpPr>
            <a:xfrm>
              <a:off x="0" y="0"/>
              <a:ext cx="12191999" cy="6858000"/>
              <a:chOff x="2937545" y="1454791"/>
              <a:chExt cx="6316910" cy="462233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6B9D6A-D03D-4996-8196-0EE502167FB8}"/>
                  </a:ext>
                </a:extLst>
              </p:cNvPr>
              <p:cNvSpPr/>
              <p:nvPr/>
            </p:nvSpPr>
            <p:spPr>
              <a:xfrm>
                <a:off x="2937545" y="1454791"/>
                <a:ext cx="6316910" cy="153986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1EE7B3-162A-4A31-9A50-CF61638B0107}"/>
                  </a:ext>
                </a:extLst>
              </p:cNvPr>
              <p:cNvSpPr/>
              <p:nvPr/>
            </p:nvSpPr>
            <p:spPr>
              <a:xfrm>
                <a:off x="2937545" y="2994660"/>
                <a:ext cx="6316910" cy="308246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75D365-3653-4E22-A4E1-1C727D89866F}"/>
                  </a:ext>
                </a:extLst>
              </p:cNvPr>
              <p:cNvSpPr/>
              <p:nvPr/>
            </p:nvSpPr>
            <p:spPr>
              <a:xfrm>
                <a:off x="2937545" y="1454791"/>
                <a:ext cx="6316910" cy="4622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F171FE-8AC9-4924-AD80-244F73614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61" y="41840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7334BCC-69C0-416B-9753-D55B368BF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61" y="47936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B13F8D-85CF-41C7-9F2F-D99E31E01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184" y="41840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A0DC69-AF2C-4812-84A3-6E6A026BC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184" y="47936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447FF3-7F0D-4CD0-BF36-4DAB1E6ED2BD}"/>
                  </a:ext>
                </a:extLst>
              </p:cNvPr>
              <p:cNvSpPr/>
              <p:nvPr/>
            </p:nvSpPr>
            <p:spPr>
              <a:xfrm>
                <a:off x="2937545" y="5511567"/>
                <a:ext cx="6316910" cy="50124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A196C0-8975-4528-B75D-3202B8E8A832}"/>
                  </a:ext>
                </a:extLst>
              </p:cNvPr>
              <p:cNvSpPr/>
              <p:nvPr/>
            </p:nvSpPr>
            <p:spPr>
              <a:xfrm>
                <a:off x="3361890" y="5726886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BB5179-5C3C-4A0A-9A99-44E19C9C594A}"/>
                  </a:ext>
                </a:extLst>
              </p:cNvPr>
              <p:cNvSpPr/>
              <p:nvPr/>
            </p:nvSpPr>
            <p:spPr>
              <a:xfrm>
                <a:off x="4153950" y="5729682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AD6261-BC70-4494-8E18-2A15277943D4}"/>
                  </a:ext>
                </a:extLst>
              </p:cNvPr>
              <p:cNvSpPr/>
              <p:nvPr/>
            </p:nvSpPr>
            <p:spPr>
              <a:xfrm>
                <a:off x="4949506" y="5726886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900BC-1662-4830-8E17-D9700024E576}"/>
                  </a:ext>
                </a:extLst>
              </p:cNvPr>
              <p:cNvSpPr/>
              <p:nvPr/>
            </p:nvSpPr>
            <p:spPr>
              <a:xfrm>
                <a:off x="5764637" y="5728284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00D2F7-A4D5-45F5-AB53-BB259F33B8DD}"/>
                  </a:ext>
                </a:extLst>
              </p:cNvPr>
              <p:cNvSpPr/>
              <p:nvPr/>
            </p:nvSpPr>
            <p:spPr>
              <a:xfrm>
                <a:off x="6566134" y="5725488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B6836-246C-44CB-B9F6-A81777B496C3}"/>
                  </a:ext>
                </a:extLst>
              </p:cNvPr>
              <p:cNvSpPr/>
              <p:nvPr/>
            </p:nvSpPr>
            <p:spPr>
              <a:xfrm>
                <a:off x="7358194" y="5728284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73BC20-E091-4047-AA7E-6358F36BACEA}"/>
                  </a:ext>
                </a:extLst>
              </p:cNvPr>
              <p:cNvSpPr/>
              <p:nvPr/>
            </p:nvSpPr>
            <p:spPr>
              <a:xfrm>
                <a:off x="8153750" y="5725488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68B259-43F2-4E7D-B0FD-1E7F83561D02}"/>
                  </a:ext>
                </a:extLst>
              </p:cNvPr>
              <p:cNvSpPr/>
              <p:nvPr/>
            </p:nvSpPr>
            <p:spPr>
              <a:xfrm>
                <a:off x="8968881" y="5725488"/>
                <a:ext cx="285574" cy="6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BA474C-5090-4705-8691-4F34B4807092}"/>
                  </a:ext>
                </a:extLst>
              </p:cNvPr>
              <p:cNvSpPr/>
              <p:nvPr/>
            </p:nvSpPr>
            <p:spPr>
              <a:xfrm>
                <a:off x="2954675" y="5724090"/>
                <a:ext cx="84953" cy="6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un 25">
                <a:extLst>
                  <a:ext uri="{FF2B5EF4-FFF2-40B4-BE49-F238E27FC236}">
                    <a16:creationId xmlns:a16="http://schemas.microsoft.com/office/drawing/2014/main" id="{06D3D13F-839F-446F-A1E7-7DF0E4C58EBD}"/>
                  </a:ext>
                </a:extLst>
              </p:cNvPr>
              <p:cNvSpPr/>
              <p:nvPr/>
            </p:nvSpPr>
            <p:spPr>
              <a:xfrm>
                <a:off x="8203909" y="1601493"/>
                <a:ext cx="937820" cy="725578"/>
              </a:xfrm>
              <a:prstGeom prst="sun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A09757-1ECA-4188-AE99-31F32F0B1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38" t="11498" r="24587" b="57065"/>
            <a:stretch/>
          </p:blipFill>
          <p:spPr>
            <a:xfrm>
              <a:off x="1979802" y="788565"/>
              <a:ext cx="7214532" cy="2155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81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F567C3-BED1-4230-A482-33F86D27B771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80D4BE-D4D7-4450-9FC7-6B0AA54334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C4FF30-0143-4849-A4D3-15F5EF8FF6A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AC30EC-BD63-4203-9674-648A1E9817EC}"/>
                  </a:ext>
                </a:extLst>
              </p:cNvPr>
              <p:cNvSpPr txBox="1"/>
              <p:nvPr/>
            </p:nvSpPr>
            <p:spPr>
              <a:xfrm>
                <a:off x="3981790" y="1458977"/>
                <a:ext cx="422841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Quit?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Are you sure you want to quit the game? </a:t>
                </a:r>
              </a:p>
              <a:p>
                <a:pPr algn="ctr"/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Progression will not be saved, so any collected CV parts will have to be re-collected when you play the game again.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B9CC3C-C7B5-4C3A-AD99-C5E89AB443D5}"/>
                </a:ext>
              </a:extLst>
            </p:cNvPr>
            <p:cNvSpPr/>
            <p:nvPr/>
          </p:nvSpPr>
          <p:spPr>
            <a:xfrm>
              <a:off x="3568118" y="4288063"/>
              <a:ext cx="262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Esc: Back to the game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F5E429-F87A-45FB-9654-EDC1E79A1385}"/>
                </a:ext>
              </a:extLst>
            </p:cNvPr>
            <p:cNvSpPr/>
            <p:nvPr/>
          </p:nvSpPr>
          <p:spPr>
            <a:xfrm>
              <a:off x="6693157" y="4288063"/>
              <a:ext cx="1311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Enter: Quit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071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41AB2E-1538-46F4-8967-5BAE22BB3322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EAC4CF-937B-4C05-BFBD-FAB077874876}"/>
                </a:ext>
              </a:extLst>
            </p:cNvPr>
            <p:cNvSpPr/>
            <p:nvPr/>
          </p:nvSpPr>
          <p:spPr>
            <a:xfrm>
              <a:off x="3063240" y="1021080"/>
              <a:ext cx="5676900" cy="42900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C4625-E04B-4635-9265-D3C8BEDF3DC9}"/>
                </a:ext>
              </a:extLst>
            </p:cNvPr>
            <p:cNvSpPr txBox="1"/>
            <p:nvPr/>
          </p:nvSpPr>
          <p:spPr>
            <a:xfrm>
              <a:off x="4199353" y="1546860"/>
              <a:ext cx="3404673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Today is the big day! Guido has to go to his job application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…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Oh no! Disaster has struck, Guido has lost his CV!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Quick!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Gather the missing CV parts before the job application starts, so Guido can successfully obtain his new job.</a:t>
              </a:r>
            </a:p>
            <a:p>
              <a:endParaRPr lang="en-US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44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41AB2E-1538-46F4-8967-5BAE22BB3322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EAC4CF-937B-4C05-BFBD-FAB077874876}"/>
                </a:ext>
              </a:extLst>
            </p:cNvPr>
            <p:cNvSpPr/>
            <p:nvPr/>
          </p:nvSpPr>
          <p:spPr>
            <a:xfrm>
              <a:off x="3063240" y="1021080"/>
              <a:ext cx="5676900" cy="42900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C4625-E04B-4635-9265-D3C8BEDF3DC9}"/>
                </a:ext>
              </a:extLst>
            </p:cNvPr>
            <p:cNvSpPr txBox="1"/>
            <p:nvPr/>
          </p:nvSpPr>
          <p:spPr>
            <a:xfrm>
              <a:off x="4143889" y="1546860"/>
              <a:ext cx="351560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Vandaag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is de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grote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dag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! Guido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heeft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vandaag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een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sollicitatiegesprek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…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Oh nee! Guido is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iets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heel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belangrijks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kwijt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,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namelijk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zijn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CV.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Snel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!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Verzamel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de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ontbrekende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CV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delen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voordat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Guido’s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sollicitatie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begint</a:t>
              </a:r>
              <a:r>
                <a:rPr lang="en-US" dirty="0">
                  <a:latin typeface="Vecna" panose="02000500000000000000" pitchFamily="2" charset="0"/>
                </a:rPr>
                <a:t>, </a:t>
              </a:r>
              <a:r>
                <a:rPr lang="en-US" dirty="0" err="1">
                  <a:latin typeface="Vecna" panose="02000500000000000000" pitchFamily="2" charset="0"/>
                </a:rPr>
                <a:t>zodat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hij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een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nieuwe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baan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kan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bemachtigen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62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EE5927-F193-4798-8082-5BCF869AA9C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5A91B8-2779-49C7-A8DD-D74F00ADC8AF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3ED91A-8998-4450-9B17-AA50B97492DA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C606D1-512A-4AB5-8659-7756DE316E4C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This is me: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ECE098-5FFD-42ED-B04B-B751CD29DF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429" y="2199957"/>
              <a:ext cx="2128520" cy="2458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648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50B09-095F-4DAF-BCFD-8B7681ECFF6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8B7984-89C3-472C-ABD8-2C3D33568F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432FA2-16F8-412E-BE32-C5589AF03B58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2321F-59BB-4E78-AE6A-0EFE6E6EA7DD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Personalia: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8CD3E-90FD-496B-9D93-81ED80A58E7B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Name: Guido Smit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Address: Witte Veld 68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Postal code, city: 2041GB,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Phone: 06-54694417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Email: guido.smit@casema.nl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Date of birth: 18/08/1994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Place of birth: Haarlem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Nationality: Dutch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Driver’s license: Yes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E2C2B5-5A73-45A7-89D2-3CE260A991DC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A15497-0A22-469C-9EA2-A98C55EF927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D43A73-4B73-4690-B140-F6DB7DEF3E1C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E5BDBF-924D-4D19-B979-54A477CC29E7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8D4658-15D2-43CD-8DDE-838C8D633EE9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Time period: High School</a:t>
                  </a:r>
                </a:p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Completion Date: 2012 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DB4AA-6376-46D9-802C-8B45049577BB}"/>
                  </a:ext>
                </a:extLst>
              </p:cNvPr>
              <p:cNvSpPr txBox="1"/>
              <p:nvPr/>
            </p:nvSpPr>
            <p:spPr>
              <a:xfrm>
                <a:off x="3577369" y="2202597"/>
                <a:ext cx="464864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I have been to the high school 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“VWO Sancta Maria” in Haarlem.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My lesson package was “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Techniek</a:t>
                </a:r>
                <a:r>
                  <a:rPr lang="en-US" sz="1600" dirty="0">
                    <a:latin typeface="Vecna" panose="02000500000000000000" pitchFamily="2" charset="0"/>
                  </a:rPr>
                  <a:t>”, which includes the beta-oriented subjects.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2052" name="Picture 4" descr="Afbeeldingsresultaat voor sancta maria logo&quot;">
              <a:extLst>
                <a:ext uri="{FF2B5EF4-FFF2-40B4-BE49-F238E27FC236}">
                  <a16:creationId xmlns:a16="http://schemas.microsoft.com/office/drawing/2014/main" id="{D43D2848-95A7-4A3F-9AE7-4B9CF93B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464" y="3837764"/>
              <a:ext cx="2076450" cy="36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35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F4A7BC-3476-4CBD-A3CF-ABBC3BF5310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D30E6A-E6E4-4CA4-8505-D8C3072F5F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8EB92-D404-4B3F-A90C-F5F2C50F44B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6460F-610B-46B1-8B58-CED29DC60AD6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Time period: Bachelor Study</a:t>
                </a: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Completion Date: 2015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FD3984-3FBE-4814-9542-7306E3E9220A}"/>
                </a:ext>
              </a:extLst>
            </p:cNvPr>
            <p:cNvSpPr txBox="1"/>
            <p:nvPr/>
          </p:nvSpPr>
          <p:spPr>
            <a:xfrm>
              <a:off x="3577369" y="2608349"/>
              <a:ext cx="46486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cna" panose="02000500000000000000" pitchFamily="2" charset="0"/>
                </a:rPr>
                <a:t>My Bachelor study was Biology at Leiden University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During my Bachelor I have completed an internship at “Naturalis Biodiversity Center” on fossil insectivores from the Miocene era</a:t>
              </a:r>
            </a:p>
          </p:txBody>
        </p:sp>
        <p:pic>
          <p:nvPicPr>
            <p:cNvPr id="1028" name="Picture 4" descr="Afbeeldingsresultaat voor leiden university&quot;">
              <a:extLst>
                <a:ext uri="{FF2B5EF4-FFF2-40B4-BE49-F238E27FC236}">
                  <a16:creationId xmlns:a16="http://schemas.microsoft.com/office/drawing/2014/main" id="{EEE570A9-4746-41F7-9333-BC03B6828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57" y="4391800"/>
              <a:ext cx="1231346" cy="52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fbeeldingsresultaat voor naturalis logo&quot;">
              <a:extLst>
                <a:ext uri="{FF2B5EF4-FFF2-40B4-BE49-F238E27FC236}">
                  <a16:creationId xmlns:a16="http://schemas.microsoft.com/office/drawing/2014/main" id="{5AFD2957-78D2-4B99-92B1-24C7A6A2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48" y1="60556" x2="19537" y2="61204"/>
                          <a14:foregroundMark x1="6574" y1="71759" x2="17593" y2="73148"/>
                          <a14:foregroundMark x1="30556" y1="44815" x2="36204" y2="48611"/>
                          <a14:foregroundMark x1="45648" y1="45278" x2="45648" y2="45278"/>
                          <a14:foregroundMark x1="52963" y1="46389" x2="52963" y2="46389"/>
                          <a14:foregroundMark x1="60000" y1="50926" x2="60000" y2="50926"/>
                          <a14:foregroundMark x1="68056" y1="50185" x2="68056" y2="50185"/>
                          <a14:foregroundMark x1="72963" y1="52315" x2="72963" y2="52315"/>
                          <a14:foregroundMark x1="84352" y1="50370" x2="84352" y2="50370"/>
                          <a14:foregroundMark x1="88333" y1="50556" x2="88333" y2="50556"/>
                          <a14:foregroundMark x1="93611" y1="49167" x2="93611" y2="49167"/>
                          <a14:foregroundMark x1="88056" y1="43056" x2="88056" y2="43056"/>
                          <a14:foregroundMark x1="31759" y1="60741" x2="31759" y2="60741"/>
                          <a14:foregroundMark x1="34537" y1="60926" x2="34537" y2="60926"/>
                          <a14:foregroundMark x1="36481" y1="61296" x2="36481" y2="61296"/>
                          <a14:foregroundMark x1="34537" y1="57778" x2="34537" y2="57778"/>
                          <a14:foregroundMark x1="43611" y1="60463" x2="43611" y2="60463"/>
                          <a14:foregroundMark x1="50833" y1="60926" x2="50833" y2="60926"/>
                          <a14:foregroundMark x1="50926" y1="57685" x2="50926" y2="57685"/>
                          <a14:foregroundMark x1="52778" y1="60741" x2="52778" y2="60741"/>
                          <a14:foregroundMark x1="58241" y1="61759" x2="58241" y2="61759"/>
                          <a14:foregroundMark x1="65093" y1="61481" x2="65093" y2="61481"/>
                          <a14:foregroundMark x1="67870" y1="61019" x2="67870" y2="61019"/>
                          <a14:foregroundMark x1="72130" y1="60463" x2="72130" y2="60463"/>
                          <a14:foregroundMark x1="72315" y1="57778" x2="72315" y2="57778"/>
                          <a14:foregroundMark x1="74444" y1="59167" x2="74444" y2="59167"/>
                          <a14:foregroundMark x1="77593" y1="60185" x2="77593" y2="60185"/>
                          <a14:foregroundMark x1="33796" y1="68333" x2="33796" y2="68333"/>
                          <a14:foregroundMark x1="40741" y1="70741" x2="40741" y2="70741"/>
                          <a14:foregroundMark x1="43426" y1="70556" x2="43426" y2="70556"/>
                          <a14:foregroundMark x1="48333" y1="70000" x2="48333" y2="70000"/>
                          <a14:foregroundMark x1="51296" y1="70926" x2="51296" y2="70926"/>
                          <a14:foregroundMark x1="57963" y1="70833" x2="57963" y2="70833"/>
                          <a14:backgroundMark x1="30370" y1="59259" x2="30370" y2="59259"/>
                          <a14:backgroundMark x1="30648" y1="62315" x2="30648" y2="62315"/>
                          <a14:backgroundMark x1="38889" y1="71944" x2="38889" y2="71944"/>
                          <a14:backgroundMark x1="53796" y1="71574" x2="53796" y2="71574"/>
                          <a14:backgroundMark x1="60278" y1="60833" x2="60278" y2="6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8" y="4180875"/>
              <a:ext cx="943747" cy="94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57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30EBF4-FDBC-4B58-96A4-5928F62087E8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4AEEDB-7395-4C48-AE5D-720F45634B2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C0196-7C6F-48D2-8E25-7CB639FA09A4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D5B2F-EC95-4AEE-8D60-FE7FFF34C780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Time period: Master Study</a:t>
                </a: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Completion Date: 2017 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9BDE6-6881-4912-A431-F855AF1D86A7}"/>
                </a:ext>
              </a:extLst>
            </p:cNvPr>
            <p:cNvSpPr txBox="1"/>
            <p:nvPr/>
          </p:nvSpPr>
          <p:spPr>
            <a:xfrm>
              <a:off x="3577369" y="2202597"/>
              <a:ext cx="464864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My Master study was Biology at </a:t>
              </a: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“Wageningen University and Research”.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I have performed both a thesis and an internship during my master.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The thesis was about the connection between concentrations of dissolved oxygen and the personality and behaviour of crayfish.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The internship was an investigation on the African birds species composition in the rainforest and Miombo woodlands of the Ntchisi forest reserve in Malawi.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5E6C7-A754-467A-92DB-A6B465FEC6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150A91-A215-42C3-AB00-959AEE1F32FD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9433F6-92E1-4A33-8698-934963B6396B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5BE560-CAC4-41ED-9330-B8EA7540FD0D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Programming Skillset: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357D80-3FF1-48D0-8F94-17F297C0DD9B}"/>
                </a:ext>
              </a:extLst>
            </p:cNvPr>
            <p:cNvSpPr txBox="1"/>
            <p:nvPr/>
          </p:nvSpPr>
          <p:spPr>
            <a:xfrm>
              <a:off x="3467623" y="2202597"/>
              <a:ext cx="486813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Basic: Java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Work-Experience: Python/PHP/JavaScript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Related skills: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Work-Experience : SQL/GIT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51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344E3-B07E-4460-926F-AAEDFE55C7D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94ECFB-E991-4E72-9E2A-6970B510E0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FCF2568-49F0-4D51-A20E-411E5CC5A721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887FB8D-5E8F-4AA0-9A88-CDE073E8BCFD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12F854-ABC8-4B3C-A6F6-86DC93D164D1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Non-Programming Skillset: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37156-9D31-4BD2-8F91-2864D819B0D7}"/>
                  </a:ext>
                </a:extLst>
              </p:cNvPr>
              <p:cNvSpPr txBox="1"/>
              <p:nvPr/>
            </p:nvSpPr>
            <p:spPr>
              <a:xfrm>
                <a:off x="3467623" y="2202597"/>
                <a:ext cx="486813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Video &amp; Photo-editing: GIMP/Photoshop/Sony Vegas/</a:t>
                </a:r>
                <a:r>
                  <a:rPr lang="en-US" sz="1600" dirty="0" err="1">
                    <a:latin typeface="Vecna" panose="02000500000000000000" pitchFamily="2" charset="0"/>
                  </a:rPr>
                  <a:t>Cyberlink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Powerdirector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Sound editing: Audacity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Statistics: SPSS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Microsoft: Word/Excel/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Powerpoint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4100" name="Picture 4" descr="Afbeeldingsresultaat voor gimp logo&quot;">
              <a:extLst>
                <a:ext uri="{FF2B5EF4-FFF2-40B4-BE49-F238E27FC236}">
                  <a16:creationId xmlns:a16="http://schemas.microsoft.com/office/drawing/2014/main" id="{F8C46077-2CAD-4587-A183-0C4A0B66A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000" y1="33632" x2="33000" y2="49776"/>
                          <a14:foregroundMark x1="42000" y1="36323" x2="60333" y2="55605"/>
                          <a14:foregroundMark x1="6000" y1="38117" x2="19667" y2="62780"/>
                          <a14:foregroundMark x1="17667" y1="44395" x2="18667" y2="60987"/>
                          <a14:foregroundMark x1="3000" y1="50673" x2="3667" y2="37668"/>
                          <a14:foregroundMark x1="25000" y1="30045" x2="21333" y2="14798"/>
                          <a14:foregroundMark x1="9333" y1="36323" x2="8000" y2="34529"/>
                          <a14:foregroundMark x1="79667" y1="77578" x2="79667" y2="77578"/>
                          <a14:foregroundMark x1="89000" y1="82960" x2="98667" y2="98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42" y="3848775"/>
              <a:ext cx="1018706" cy="75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Afbeeldingsresultaat voor audacity logo&quot;">
              <a:extLst>
                <a:ext uri="{FF2B5EF4-FFF2-40B4-BE49-F238E27FC236}">
                  <a16:creationId xmlns:a16="http://schemas.microsoft.com/office/drawing/2014/main" id="{39E095ED-07FC-48DD-959D-498535F4D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3811469"/>
              <a:ext cx="831850" cy="83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428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AE1F1-315D-4159-A630-72747F07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t="11498" r="24587" b="57065"/>
          <a:stretch/>
        </p:blipFill>
        <p:spPr>
          <a:xfrm>
            <a:off x="1979802" y="788565"/>
            <a:ext cx="7214532" cy="21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1E8C9-7CC9-460A-B4FA-71C3019417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0BCA30-E304-406A-9214-03B3F5CD26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FCAFAF-A7D2-48E3-85C3-3CEDFA87FAA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B7198-18D3-4E91-8F0F-F38219DF7479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Certificates: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DB5BD7-9444-403A-99CF-0E49A0971701}"/>
                </a:ext>
              </a:extLst>
            </p:cNvPr>
            <p:cNvSpPr txBox="1"/>
            <p:nvPr/>
          </p:nvSpPr>
          <p:spPr>
            <a:xfrm>
              <a:off x="3467621" y="1916192"/>
              <a:ext cx="486813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The following certificates were obtained in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 February 2019: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Automated Testing 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Fundamentals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IREB Certified Professional for Requirements Engineering – Foundation Level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ISTQB Certified Tester – Foundation Level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Professional Scrum Master (PSM1)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Additional Certificates: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VCA (Valid till 2025)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3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271E10-B5AE-40F9-9B67-93D76D11E7F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CA209A-7DC5-4B1C-B385-D3BDC271BA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B90C9-BD31-435B-B019-E0EFF9C3686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88067-1DEE-4107-A2B3-2E4D1576E07A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Work Experience: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CE23-2912-4338-B41F-7CD7E51969BE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Part-time cook and server at “Theater de </a:t>
              </a:r>
              <a:r>
                <a:rPr lang="en-US" sz="1600" dirty="0" err="1">
                  <a:latin typeface="Vecna" panose="02000500000000000000" pitchFamily="2" charset="0"/>
                </a:rPr>
                <a:t>Krocht</a:t>
              </a:r>
              <a:r>
                <a:rPr lang="en-US" sz="1600" dirty="0">
                  <a:latin typeface="Vecna" panose="02000500000000000000" pitchFamily="2" charset="0"/>
                </a:rPr>
                <a:t>” in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r>
                <a:rPr lang="en-US" sz="1600" dirty="0">
                  <a:latin typeface="Vecna" panose="02000500000000000000" pitchFamily="2" charset="0"/>
                </a:rPr>
                <a:t>: 2013 - 2017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Sample Collector at “AQUON” via Young Capital: 2017 - 2018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Software Developer for “Gereedschapbeheer.nl” at </a:t>
              </a:r>
              <a:r>
                <a:rPr lang="en-US" sz="1600" dirty="0" err="1">
                  <a:latin typeface="Vecna" panose="02000500000000000000" pitchFamily="2" charset="0"/>
                </a:rPr>
                <a:t>Mecona</a:t>
              </a:r>
              <a:r>
                <a:rPr lang="en-US" sz="1600" dirty="0">
                  <a:latin typeface="Vecna" panose="02000500000000000000" pitchFamily="2" charset="0"/>
                </a:rPr>
                <a:t> IT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05-2019 till 11-2019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09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EF1A2-31CC-446D-A25A-F726D14095C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5EC02D-2FBA-432E-808B-020B5ED1DB21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0F322C0-02A5-43C4-95C9-5C3F1ECBE84A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8D49F6-4E30-4377-B286-C82DBBCA8E73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C765DE-0462-4B37-A022-3A636FBF0F9B}"/>
                    </a:ext>
                  </a:extLst>
                </p:cNvPr>
                <p:cNvSpPr txBox="1"/>
                <p:nvPr/>
              </p:nvSpPr>
              <p:spPr>
                <a:xfrm>
                  <a:off x="4428247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Hobbies and Interests: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0A7BB-D48D-498F-A78F-D520280B7757}"/>
                  </a:ext>
                </a:extLst>
              </p:cNvPr>
              <p:cNvSpPr txBox="1"/>
              <p:nvPr/>
            </p:nvSpPr>
            <p:spPr>
              <a:xfrm>
                <a:off x="3467621" y="2105561"/>
                <a:ext cx="48681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(Wildlife) Photography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the drums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videogames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Boardgames with friends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69639A-902D-46F9-A2E0-DFB644F5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811" y="3643433"/>
              <a:ext cx="1516304" cy="1009883"/>
            </a:xfrm>
            <a:prstGeom prst="rect">
              <a:avLst/>
            </a:prstGeom>
          </p:spPr>
        </p:pic>
        <p:pic>
          <p:nvPicPr>
            <p:cNvPr id="5122" name="Picture 2" descr="Afbeeldingsresultaat voor 30 seconds&quot;">
              <a:extLst>
                <a:ext uri="{FF2B5EF4-FFF2-40B4-BE49-F238E27FC236}">
                  <a16:creationId xmlns:a16="http://schemas.microsoft.com/office/drawing/2014/main" id="{23BEBE32-A7BF-49FA-A636-BB589403B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083" y1="10803" x2="21167" y2="11241"/>
                          <a14:foregroundMark x1="37167" y1="4526" x2="39833" y2="14161"/>
                          <a14:foregroundMark x1="50083" y1="15036" x2="50083" y2="15036"/>
                          <a14:foregroundMark x1="58250" y1="15036" x2="58250" y2="15036"/>
                          <a14:foregroundMark x1="49833" y1="15912" x2="68000" y2="14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34" y="3643433"/>
              <a:ext cx="1725226" cy="98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72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EE5927-F193-4798-8082-5BCF869AA9C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5A91B8-2779-49C7-A8DD-D74F00ADC8AF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3ED91A-8998-4450-9B17-AA50B97492DA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C606D1-512A-4AB5-8659-7756DE316E4C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Dit</a:t>
                </a:r>
                <a:r>
                  <a:rPr lang="en-US" dirty="0">
                    <a:latin typeface="Vecna" panose="02000500000000000000" pitchFamily="2" charset="0"/>
                  </a:rPr>
                  <a:t> ben </a:t>
                </a:r>
                <a:r>
                  <a:rPr lang="en-US" dirty="0" err="1">
                    <a:latin typeface="Vecna" panose="02000500000000000000" pitchFamily="2" charset="0"/>
                  </a:rPr>
                  <a:t>ik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ECE098-5FFD-42ED-B04B-B751CD29DF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429" y="2199957"/>
              <a:ext cx="2128520" cy="2458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576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50B09-095F-4DAF-BCFD-8B7681ECFF6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8B7984-89C3-472C-ABD8-2C3D33568F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432FA2-16F8-412E-BE32-C5589AF03B58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2321F-59BB-4E78-AE6A-0EFE6E6EA7DD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Personalia: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8CD3E-90FD-496B-9D93-81ED80A58E7B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Naam: Guido Smit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Adres</a:t>
              </a:r>
              <a:r>
                <a:rPr lang="en-US" sz="1600" dirty="0">
                  <a:latin typeface="Vecna" panose="02000500000000000000" pitchFamily="2" charset="0"/>
                </a:rPr>
                <a:t>: Witte Veld 68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Postcode, </a:t>
              </a:r>
              <a:r>
                <a:rPr lang="en-US" sz="1600" dirty="0" err="1">
                  <a:latin typeface="Vecna" panose="02000500000000000000" pitchFamily="2" charset="0"/>
                </a:rPr>
                <a:t>stad</a:t>
              </a:r>
              <a:r>
                <a:rPr lang="en-US" sz="1600" dirty="0">
                  <a:latin typeface="Vecna" panose="02000500000000000000" pitchFamily="2" charset="0"/>
                </a:rPr>
                <a:t>: 2041GB,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Telefoon</a:t>
              </a:r>
              <a:r>
                <a:rPr lang="en-US" sz="1600" dirty="0">
                  <a:latin typeface="Vecna" panose="02000500000000000000" pitchFamily="2" charset="0"/>
                </a:rPr>
                <a:t>: 06-54694417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Email: guido.smit@casema.nl 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Geboortedatum</a:t>
              </a:r>
              <a:r>
                <a:rPr lang="en-US" sz="1600" dirty="0">
                  <a:latin typeface="Vecna" panose="02000500000000000000" pitchFamily="2" charset="0"/>
                </a:rPr>
                <a:t>: 18/08/1994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Geboorteplaats</a:t>
              </a:r>
              <a:r>
                <a:rPr lang="en-US" sz="1600" dirty="0">
                  <a:latin typeface="Vecna" panose="02000500000000000000" pitchFamily="2" charset="0"/>
                </a:rPr>
                <a:t>: Haarlem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Nationaliteit</a:t>
              </a:r>
              <a:r>
                <a:rPr lang="en-US" sz="1600" dirty="0">
                  <a:latin typeface="Vecna" panose="02000500000000000000" pitchFamily="2" charset="0"/>
                </a:rPr>
                <a:t>: </a:t>
              </a:r>
              <a:r>
                <a:rPr lang="en-US" sz="1600" dirty="0" err="1">
                  <a:latin typeface="Vecna" panose="02000500000000000000" pitchFamily="2" charset="0"/>
                </a:rPr>
                <a:t>Nederlands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Rijbewijs</a:t>
              </a:r>
              <a:r>
                <a:rPr lang="en-US" sz="1600" dirty="0">
                  <a:latin typeface="Vecna" panose="02000500000000000000" pitchFamily="2" charset="0"/>
                </a:rPr>
                <a:t>: Ja (B)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36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E2C2B5-5A73-45A7-89D2-3CE260A991DC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A15497-0A22-469C-9EA2-A98C55EF927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D43A73-4B73-4690-B140-F6DB7DEF3E1C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E5BDBF-924D-4D19-B979-54A477CC29E7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8D4658-15D2-43CD-8DDE-838C8D633EE9}"/>
                    </a:ext>
                  </a:extLst>
                </p:cNvPr>
                <p:cNvSpPr txBox="1"/>
                <p:nvPr/>
              </p:nvSpPr>
              <p:spPr>
                <a:xfrm>
                  <a:off x="4358910" y="1546860"/>
                  <a:ext cx="34741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Vecna" panose="02000500000000000000" pitchFamily="2" charset="0"/>
                    </a:rPr>
                    <a:t>Tijdperiode</a:t>
                  </a:r>
                  <a:r>
                    <a:rPr lang="en-US" dirty="0">
                      <a:latin typeface="Vecna" panose="02000500000000000000" pitchFamily="2" charset="0"/>
                    </a:rPr>
                    <a:t>: </a:t>
                  </a:r>
                  <a:r>
                    <a:rPr lang="en-US" dirty="0" err="1">
                      <a:latin typeface="Vecna" panose="02000500000000000000" pitchFamily="2" charset="0"/>
                    </a:rPr>
                    <a:t>Middelbare</a:t>
                  </a:r>
                  <a:r>
                    <a:rPr lang="en-US" dirty="0">
                      <a:latin typeface="Vecna" panose="02000500000000000000" pitchFamily="2" charset="0"/>
                    </a:rPr>
                    <a:t> school</a:t>
                  </a:r>
                </a:p>
                <a:p>
                  <a:pPr algn="ctr"/>
                  <a:r>
                    <a:rPr lang="en-US" dirty="0" err="1">
                      <a:latin typeface="Vecna" panose="02000500000000000000" pitchFamily="2" charset="0"/>
                    </a:rPr>
                    <a:t>Afgerond</a:t>
                  </a:r>
                  <a:r>
                    <a:rPr lang="en-US" dirty="0">
                      <a:latin typeface="Vecna" panose="02000500000000000000" pitchFamily="2" charset="0"/>
                    </a:rPr>
                    <a:t>: 2012 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DB4AA-6376-46D9-802C-8B45049577BB}"/>
                  </a:ext>
                </a:extLst>
              </p:cNvPr>
              <p:cNvSpPr txBox="1"/>
              <p:nvPr/>
            </p:nvSpPr>
            <p:spPr>
              <a:xfrm>
                <a:off x="3577369" y="2202597"/>
                <a:ext cx="464864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Ik</a:t>
                </a:r>
                <a:r>
                  <a:rPr lang="en-US" sz="1600" dirty="0">
                    <a:latin typeface="Vecna" panose="02000500000000000000" pitchFamily="2" charset="0"/>
                  </a:rPr>
                  <a:t> ben </a:t>
                </a:r>
                <a:r>
                  <a:rPr lang="en-US" sz="1600" dirty="0" err="1">
                    <a:latin typeface="Vecna" panose="02000500000000000000" pitchFamily="2" charset="0"/>
                  </a:rPr>
                  <a:t>naar</a:t>
                </a:r>
                <a:r>
                  <a:rPr lang="en-US" sz="1600" dirty="0">
                    <a:latin typeface="Vecna" panose="02000500000000000000" pitchFamily="2" charset="0"/>
                  </a:rPr>
                  <a:t> de </a:t>
                </a:r>
                <a:r>
                  <a:rPr lang="en-US" sz="1600" dirty="0" err="1">
                    <a:latin typeface="Vecna" panose="02000500000000000000" pitchFamily="2" charset="0"/>
                  </a:rPr>
                  <a:t>middelbare</a:t>
                </a:r>
                <a:r>
                  <a:rPr lang="en-US" sz="1600" dirty="0">
                    <a:latin typeface="Vecna" panose="02000500000000000000" pitchFamily="2" charset="0"/>
                  </a:rPr>
                  <a:t> school 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“VWO Sancta Maria” in Haarlem </a:t>
                </a:r>
                <a:r>
                  <a:rPr lang="en-US" sz="1600" dirty="0" err="1">
                    <a:latin typeface="Vecna" panose="02000500000000000000" pitchFamily="2" charset="0"/>
                  </a:rPr>
                  <a:t>geweest</a:t>
                </a:r>
                <a:r>
                  <a:rPr lang="en-US" sz="1600" dirty="0">
                    <a:latin typeface="Vecna" panose="02000500000000000000" pitchFamily="2" charset="0"/>
                  </a:rPr>
                  <a:t>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Mijn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lespakket</a:t>
                </a:r>
                <a:r>
                  <a:rPr lang="en-US" sz="1600" dirty="0">
                    <a:latin typeface="Vecna" panose="02000500000000000000" pitchFamily="2" charset="0"/>
                  </a:rPr>
                  <a:t> was “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Techniek</a:t>
                </a:r>
                <a:r>
                  <a:rPr lang="en-US" sz="1600" dirty="0">
                    <a:latin typeface="Vecna" panose="02000500000000000000" pitchFamily="2" charset="0"/>
                  </a:rPr>
                  <a:t>”, wat </a:t>
                </a:r>
                <a:r>
                  <a:rPr lang="en-US" sz="1600" dirty="0" err="1">
                    <a:latin typeface="Vecna" panose="02000500000000000000" pitchFamily="2" charset="0"/>
                  </a:rPr>
                  <a:t>bestond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uit</a:t>
                </a:r>
                <a:r>
                  <a:rPr lang="en-US" sz="1600" dirty="0">
                    <a:latin typeface="Vecna" panose="02000500000000000000" pitchFamily="2" charset="0"/>
                  </a:rPr>
                  <a:t> beta-</a:t>
                </a:r>
                <a:r>
                  <a:rPr lang="en-US" sz="1600" dirty="0" err="1">
                    <a:latin typeface="Vecna" panose="02000500000000000000" pitchFamily="2" charset="0"/>
                  </a:rPr>
                  <a:t>georiënteerde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vakken</a:t>
                </a:r>
                <a:r>
                  <a:rPr lang="en-US" sz="1600" dirty="0">
                    <a:latin typeface="Vecna" panose="02000500000000000000" pitchFamily="2" charset="0"/>
                  </a:rPr>
                  <a:t>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2052" name="Picture 4" descr="Afbeeldingsresultaat voor sancta maria logo&quot;">
              <a:extLst>
                <a:ext uri="{FF2B5EF4-FFF2-40B4-BE49-F238E27FC236}">
                  <a16:creationId xmlns:a16="http://schemas.microsoft.com/office/drawing/2014/main" id="{D43D2848-95A7-4A3F-9AE7-4B9CF93B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464" y="3837764"/>
              <a:ext cx="2076450" cy="36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485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F4A7BC-3476-4CBD-A3CF-ABBC3BF5310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D30E6A-E6E4-4CA4-8505-D8C3072F5F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8EB92-D404-4B3F-A90C-F5F2C50F44B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6460F-610B-46B1-8B58-CED29DC60AD6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Tijdperiode</a:t>
                </a:r>
                <a:r>
                  <a:rPr lang="en-US" dirty="0">
                    <a:latin typeface="Vecna" panose="02000500000000000000" pitchFamily="2" charset="0"/>
                  </a:rPr>
                  <a:t>: Bachelor </a:t>
                </a:r>
                <a:r>
                  <a:rPr lang="en-US" dirty="0" err="1">
                    <a:latin typeface="Vecna" panose="02000500000000000000" pitchFamily="2" charset="0"/>
                  </a:rPr>
                  <a:t>Studie</a:t>
                </a:r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Afgerond</a:t>
                </a:r>
                <a:r>
                  <a:rPr lang="en-US" dirty="0">
                    <a:latin typeface="Vecna" panose="02000500000000000000" pitchFamily="2" charset="0"/>
                  </a:rPr>
                  <a:t>: 2015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FD3984-3FBE-4814-9542-7306E3E9220A}"/>
                </a:ext>
              </a:extLst>
            </p:cNvPr>
            <p:cNvSpPr txBox="1"/>
            <p:nvPr/>
          </p:nvSpPr>
          <p:spPr>
            <a:xfrm>
              <a:off x="3577369" y="2608349"/>
              <a:ext cx="46486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Vecna" panose="02000500000000000000" pitchFamily="2" charset="0"/>
                </a:rPr>
                <a:t>Mijn</a:t>
              </a:r>
              <a:r>
                <a:rPr lang="en-US" dirty="0">
                  <a:latin typeface="Vecna" panose="02000500000000000000" pitchFamily="2" charset="0"/>
                </a:rPr>
                <a:t> Bachelor </a:t>
              </a:r>
              <a:r>
                <a:rPr lang="en-US" dirty="0" err="1">
                  <a:latin typeface="Vecna" panose="02000500000000000000" pitchFamily="2" charset="0"/>
                </a:rPr>
                <a:t>studie</a:t>
              </a:r>
              <a:r>
                <a:rPr lang="en-US" dirty="0">
                  <a:latin typeface="Vecna" panose="02000500000000000000" pitchFamily="2" charset="0"/>
                </a:rPr>
                <a:t> was </a:t>
              </a:r>
              <a:r>
                <a:rPr lang="en-US" dirty="0" err="1">
                  <a:latin typeface="Vecna" panose="02000500000000000000" pitchFamily="2" charset="0"/>
                </a:rPr>
                <a:t>Biologie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aan</a:t>
              </a:r>
              <a:r>
                <a:rPr lang="en-US" dirty="0">
                  <a:latin typeface="Vecna" panose="02000500000000000000" pitchFamily="2" charset="0"/>
                </a:rPr>
                <a:t> de Universiteit Leiden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 err="1">
                  <a:latin typeface="Vecna" panose="02000500000000000000" pitchFamily="2" charset="0"/>
                </a:rPr>
                <a:t>Gedurende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mijn</a:t>
              </a:r>
              <a:r>
                <a:rPr lang="en-US" dirty="0">
                  <a:latin typeface="Vecna" panose="02000500000000000000" pitchFamily="2" charset="0"/>
                </a:rPr>
                <a:t> Bachelor </a:t>
              </a:r>
              <a:r>
                <a:rPr lang="en-US" dirty="0" err="1">
                  <a:latin typeface="Vecna" panose="02000500000000000000" pitchFamily="2" charset="0"/>
                </a:rPr>
                <a:t>heb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ik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een</a:t>
              </a:r>
              <a:r>
                <a:rPr lang="en-US" dirty="0">
                  <a:latin typeface="Vecna" panose="02000500000000000000" pitchFamily="2" charset="0"/>
                </a:rPr>
                <a:t> stage </a:t>
              </a:r>
              <a:r>
                <a:rPr lang="en-US" dirty="0" err="1">
                  <a:latin typeface="Vecna" panose="02000500000000000000" pitchFamily="2" charset="0"/>
                </a:rPr>
                <a:t>gevolgd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bij</a:t>
              </a:r>
              <a:r>
                <a:rPr lang="en-US" dirty="0">
                  <a:latin typeface="Vecna" panose="02000500000000000000" pitchFamily="2" charset="0"/>
                </a:rPr>
                <a:t> “Naturalis Biodiversity Center” over </a:t>
              </a:r>
              <a:r>
                <a:rPr lang="en-US" dirty="0" err="1">
                  <a:latin typeface="Vecna" panose="02000500000000000000" pitchFamily="2" charset="0"/>
                </a:rPr>
                <a:t>fossiele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insectivoren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uit</a:t>
              </a:r>
              <a:r>
                <a:rPr lang="en-US" dirty="0">
                  <a:latin typeface="Vecna" panose="02000500000000000000" pitchFamily="2" charset="0"/>
                </a:rPr>
                <a:t> het </a:t>
              </a:r>
              <a:r>
                <a:rPr lang="en-US" dirty="0" err="1">
                  <a:latin typeface="Vecna" panose="02000500000000000000" pitchFamily="2" charset="0"/>
                </a:rPr>
                <a:t>Mioceen</a:t>
              </a:r>
              <a:endParaRPr lang="en-US" dirty="0">
                <a:latin typeface="Vecna" panose="02000500000000000000" pitchFamily="2" charset="0"/>
              </a:endParaRPr>
            </a:p>
          </p:txBody>
        </p:sp>
        <p:pic>
          <p:nvPicPr>
            <p:cNvPr id="1028" name="Picture 4" descr="Afbeeldingsresultaat voor leiden university&quot;">
              <a:extLst>
                <a:ext uri="{FF2B5EF4-FFF2-40B4-BE49-F238E27FC236}">
                  <a16:creationId xmlns:a16="http://schemas.microsoft.com/office/drawing/2014/main" id="{EEE570A9-4746-41F7-9333-BC03B6828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57" y="4391800"/>
              <a:ext cx="1231346" cy="52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fbeeldingsresultaat voor naturalis logo&quot;">
              <a:extLst>
                <a:ext uri="{FF2B5EF4-FFF2-40B4-BE49-F238E27FC236}">
                  <a16:creationId xmlns:a16="http://schemas.microsoft.com/office/drawing/2014/main" id="{5AFD2957-78D2-4B99-92B1-24C7A6A2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48" y1="60556" x2="19537" y2="61204"/>
                          <a14:foregroundMark x1="6574" y1="71759" x2="17593" y2="73148"/>
                          <a14:foregroundMark x1="30556" y1="44815" x2="36204" y2="48611"/>
                          <a14:foregroundMark x1="45648" y1="45278" x2="45648" y2="45278"/>
                          <a14:foregroundMark x1="52963" y1="46389" x2="52963" y2="46389"/>
                          <a14:foregroundMark x1="60000" y1="50926" x2="60000" y2="50926"/>
                          <a14:foregroundMark x1="68056" y1="50185" x2="68056" y2="50185"/>
                          <a14:foregroundMark x1="72963" y1="52315" x2="72963" y2="52315"/>
                          <a14:foregroundMark x1="84352" y1="50370" x2="84352" y2="50370"/>
                          <a14:foregroundMark x1="88333" y1="50556" x2="88333" y2="50556"/>
                          <a14:foregroundMark x1="93611" y1="49167" x2="93611" y2="49167"/>
                          <a14:foregroundMark x1="88056" y1="43056" x2="88056" y2="43056"/>
                          <a14:foregroundMark x1="31759" y1="60741" x2="31759" y2="60741"/>
                          <a14:foregroundMark x1="34537" y1="60926" x2="34537" y2="60926"/>
                          <a14:foregroundMark x1="36481" y1="61296" x2="36481" y2="61296"/>
                          <a14:foregroundMark x1="34537" y1="57778" x2="34537" y2="57778"/>
                          <a14:foregroundMark x1="43611" y1="60463" x2="43611" y2="60463"/>
                          <a14:foregroundMark x1="50833" y1="60926" x2="50833" y2="60926"/>
                          <a14:foregroundMark x1="50926" y1="57685" x2="50926" y2="57685"/>
                          <a14:foregroundMark x1="52778" y1="60741" x2="52778" y2="60741"/>
                          <a14:foregroundMark x1="58241" y1="61759" x2="58241" y2="61759"/>
                          <a14:foregroundMark x1="65093" y1="61481" x2="65093" y2="61481"/>
                          <a14:foregroundMark x1="67870" y1="61019" x2="67870" y2="61019"/>
                          <a14:foregroundMark x1="72130" y1="60463" x2="72130" y2="60463"/>
                          <a14:foregroundMark x1="72315" y1="57778" x2="72315" y2="57778"/>
                          <a14:foregroundMark x1="74444" y1="59167" x2="74444" y2="59167"/>
                          <a14:foregroundMark x1="77593" y1="60185" x2="77593" y2="60185"/>
                          <a14:foregroundMark x1="33796" y1="68333" x2="33796" y2="68333"/>
                          <a14:foregroundMark x1="40741" y1="70741" x2="40741" y2="70741"/>
                          <a14:foregroundMark x1="43426" y1="70556" x2="43426" y2="70556"/>
                          <a14:foregroundMark x1="48333" y1="70000" x2="48333" y2="70000"/>
                          <a14:foregroundMark x1="51296" y1="70926" x2="51296" y2="70926"/>
                          <a14:foregroundMark x1="57963" y1="70833" x2="57963" y2="70833"/>
                          <a14:backgroundMark x1="30370" y1="59259" x2="30370" y2="59259"/>
                          <a14:backgroundMark x1="30648" y1="62315" x2="30648" y2="62315"/>
                          <a14:backgroundMark x1="38889" y1="71944" x2="38889" y2="71944"/>
                          <a14:backgroundMark x1="53796" y1="71574" x2="53796" y2="71574"/>
                          <a14:backgroundMark x1="60278" y1="60833" x2="60278" y2="6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8" y="4180875"/>
              <a:ext cx="943747" cy="94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311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30EBF4-FDBC-4B58-96A4-5928F62087E8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4AEEDB-7395-4C48-AE5D-720F45634B2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C0196-7C6F-48D2-8E25-7CB639FA09A4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D5B2F-EC95-4AEE-8D60-FE7FFF34C780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Tijdperiode</a:t>
                </a:r>
                <a:r>
                  <a:rPr lang="en-US" dirty="0">
                    <a:latin typeface="Vecna" panose="02000500000000000000" pitchFamily="2" charset="0"/>
                  </a:rPr>
                  <a:t>: Master </a:t>
                </a:r>
                <a:r>
                  <a:rPr lang="en-US" dirty="0" err="1">
                    <a:latin typeface="Vecna" panose="02000500000000000000" pitchFamily="2" charset="0"/>
                  </a:rPr>
                  <a:t>Studie</a:t>
                </a:r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Afgerond</a:t>
                </a:r>
                <a:r>
                  <a:rPr lang="en-US" dirty="0">
                    <a:latin typeface="Vecna" panose="02000500000000000000" pitchFamily="2" charset="0"/>
                  </a:rPr>
                  <a:t>: 2017 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9BDE6-6881-4912-A431-F855AF1D86A7}"/>
                </a:ext>
              </a:extLst>
            </p:cNvPr>
            <p:cNvSpPr txBox="1"/>
            <p:nvPr/>
          </p:nvSpPr>
          <p:spPr>
            <a:xfrm>
              <a:off x="3549290" y="2193191"/>
              <a:ext cx="4704798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Vecna" panose="02000500000000000000" pitchFamily="2" charset="0"/>
                </a:rPr>
                <a:t>Mijn</a:t>
              </a:r>
              <a:r>
                <a:rPr lang="en-US" sz="1400" dirty="0">
                  <a:latin typeface="Vecna" panose="02000500000000000000" pitchFamily="2" charset="0"/>
                </a:rPr>
                <a:t> Master </a:t>
              </a:r>
              <a:r>
                <a:rPr lang="en-US" sz="1400" dirty="0" err="1">
                  <a:latin typeface="Vecna" panose="02000500000000000000" pitchFamily="2" charset="0"/>
                </a:rPr>
                <a:t>studie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Biologie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aan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“Wageningen University and Research”.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 err="1">
                  <a:latin typeface="Vecna" panose="02000500000000000000" pitchFamily="2" charset="0"/>
                </a:rPr>
                <a:t>Ik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heb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zowel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thesis </a:t>
              </a:r>
              <a:r>
                <a:rPr lang="en-US" sz="1400" dirty="0" err="1">
                  <a:latin typeface="Vecna" panose="02000500000000000000" pitchFamily="2" charset="0"/>
                </a:rPr>
                <a:t>als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stage </a:t>
              </a:r>
              <a:r>
                <a:rPr lang="en-US" sz="1400" dirty="0" err="1">
                  <a:latin typeface="Vecna" panose="02000500000000000000" pitchFamily="2" charset="0"/>
                </a:rPr>
                <a:t>gevolgd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tijdens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mijn</a:t>
              </a:r>
              <a:r>
                <a:rPr lang="en-US" sz="1400" dirty="0">
                  <a:latin typeface="Vecna" panose="02000500000000000000" pitchFamily="2" charset="0"/>
                </a:rPr>
                <a:t> Master </a:t>
              </a:r>
              <a:r>
                <a:rPr lang="en-US" sz="1400" dirty="0" err="1">
                  <a:latin typeface="Vecna" panose="02000500000000000000" pitchFamily="2" charset="0"/>
                </a:rPr>
                <a:t>studie</a:t>
              </a:r>
              <a:r>
                <a:rPr lang="en-US" sz="1400" dirty="0">
                  <a:latin typeface="Vecna" panose="02000500000000000000" pitchFamily="2" charset="0"/>
                </a:rPr>
                <a:t>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De thesis </a:t>
              </a:r>
              <a:r>
                <a:rPr lang="en-US" sz="1400" dirty="0" err="1">
                  <a:latin typeface="Vecna" panose="02000500000000000000" pitchFamily="2" charset="0"/>
                </a:rPr>
                <a:t>ging</a:t>
              </a:r>
              <a:r>
                <a:rPr lang="en-US" sz="1400" dirty="0">
                  <a:latin typeface="Vecna" panose="02000500000000000000" pitchFamily="2" charset="0"/>
                </a:rPr>
                <a:t> over het </a:t>
              </a:r>
              <a:r>
                <a:rPr lang="en-US" sz="1400" dirty="0" err="1">
                  <a:latin typeface="Vecna" panose="02000500000000000000" pitchFamily="2" charset="0"/>
                </a:rPr>
                <a:t>verband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tussen</a:t>
              </a:r>
              <a:r>
                <a:rPr lang="en-US" sz="1400" dirty="0">
                  <a:latin typeface="Vecna" panose="02000500000000000000" pitchFamily="2" charset="0"/>
                </a:rPr>
                <a:t> de </a:t>
              </a:r>
              <a:r>
                <a:rPr lang="en-US" sz="1400" dirty="0" err="1">
                  <a:latin typeface="Vecna" panose="02000500000000000000" pitchFamily="2" charset="0"/>
                </a:rPr>
                <a:t>opgeloste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zuurstof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concentratie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en</a:t>
              </a:r>
              <a:r>
                <a:rPr lang="en-US" sz="1400" dirty="0">
                  <a:latin typeface="Vecna" panose="02000500000000000000" pitchFamily="2" charset="0"/>
                </a:rPr>
                <a:t> het </a:t>
              </a:r>
              <a:r>
                <a:rPr lang="en-US" sz="1400" dirty="0" err="1">
                  <a:latin typeface="Vecna" panose="02000500000000000000" pitchFamily="2" charset="0"/>
                </a:rPr>
                <a:t>gedrag</a:t>
              </a:r>
              <a:r>
                <a:rPr lang="en-US" sz="1400" dirty="0">
                  <a:latin typeface="Vecna" panose="02000500000000000000" pitchFamily="2" charset="0"/>
                </a:rPr>
                <a:t> van </a:t>
              </a:r>
              <a:r>
                <a:rPr lang="en-US" sz="1400" dirty="0" err="1">
                  <a:latin typeface="Vecna" panose="02000500000000000000" pitchFamily="2" charset="0"/>
                </a:rPr>
                <a:t>rivierkreeften</a:t>
              </a:r>
              <a:r>
                <a:rPr lang="en-US" sz="1400" dirty="0">
                  <a:latin typeface="Vecna" panose="02000500000000000000" pitchFamily="2" charset="0"/>
                </a:rPr>
                <a:t> in </a:t>
              </a:r>
              <a:r>
                <a:rPr lang="en-US" sz="1400" dirty="0" err="1">
                  <a:latin typeface="Vecna" panose="02000500000000000000" pitchFamily="2" charset="0"/>
                </a:rPr>
                <a:t>relatie</a:t>
              </a:r>
              <a:r>
                <a:rPr lang="en-US" sz="1400" dirty="0">
                  <a:latin typeface="Vecna" panose="02000500000000000000" pitchFamily="2" charset="0"/>
                </a:rPr>
                <a:t> tot </a:t>
              </a:r>
              <a:r>
                <a:rPr lang="en-US" sz="1400" dirty="0" err="1">
                  <a:latin typeface="Vecna" panose="02000500000000000000" pitchFamily="2" charset="0"/>
                </a:rPr>
                <a:t>hun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persoonlijkheid</a:t>
              </a:r>
              <a:r>
                <a:rPr lang="en-US" sz="1400" dirty="0">
                  <a:latin typeface="Vecna" panose="02000500000000000000" pitchFamily="2" charset="0"/>
                </a:rPr>
                <a:t>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De stage </a:t>
              </a:r>
              <a:r>
                <a:rPr lang="en-US" sz="1400" dirty="0" err="1">
                  <a:latin typeface="Vecna" panose="02000500000000000000" pitchFamily="2" charset="0"/>
                </a:rPr>
                <a:t>bestond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uit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onderzoek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naar</a:t>
              </a:r>
              <a:r>
                <a:rPr lang="en-US" sz="1400" dirty="0">
                  <a:latin typeface="Vecna" panose="02000500000000000000" pitchFamily="2" charset="0"/>
                </a:rPr>
                <a:t> de </a:t>
              </a:r>
              <a:r>
                <a:rPr lang="en-US" sz="1400" dirty="0" err="1">
                  <a:latin typeface="Vecna" panose="02000500000000000000" pitchFamily="2" charset="0"/>
                </a:rPr>
                <a:t>soortensamenstelling</a:t>
              </a:r>
              <a:r>
                <a:rPr lang="en-US" sz="1400" dirty="0">
                  <a:latin typeface="Vecna" panose="02000500000000000000" pitchFamily="2" charset="0"/>
                </a:rPr>
                <a:t> van de </a:t>
              </a:r>
              <a:r>
                <a:rPr lang="en-US" sz="1400" dirty="0" err="1">
                  <a:latin typeface="Vecna" panose="02000500000000000000" pitchFamily="2" charset="0"/>
                </a:rPr>
                <a:t>vogels</a:t>
              </a:r>
              <a:r>
                <a:rPr lang="en-US" sz="1400" dirty="0">
                  <a:latin typeface="Vecna" panose="02000500000000000000" pitchFamily="2" charset="0"/>
                </a:rPr>
                <a:t> in het Miombo </a:t>
              </a:r>
              <a:r>
                <a:rPr lang="en-US" sz="1400" dirty="0" err="1">
                  <a:latin typeface="Vecna" panose="02000500000000000000" pitchFamily="2" charset="0"/>
                </a:rPr>
                <a:t>bos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regenwoud</a:t>
              </a:r>
              <a:r>
                <a:rPr lang="en-US" sz="1400" dirty="0">
                  <a:latin typeface="Vecna" panose="02000500000000000000" pitchFamily="2" charset="0"/>
                </a:rPr>
                <a:t> van het Ntchisi </a:t>
              </a:r>
              <a:r>
                <a:rPr lang="en-US" sz="1400" dirty="0" err="1">
                  <a:latin typeface="Vecna" panose="02000500000000000000" pitchFamily="2" charset="0"/>
                </a:rPr>
                <a:t>reservaat</a:t>
              </a:r>
              <a:r>
                <a:rPr lang="en-US" sz="1400" dirty="0">
                  <a:latin typeface="Vecna" panose="02000500000000000000" pitchFamily="2" charset="0"/>
                </a:rPr>
                <a:t> in Malawi.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99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5E6C7-A754-467A-92DB-A6B465FEC6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150A91-A215-42C3-AB00-959AEE1F32FD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9433F6-92E1-4A33-8698-934963B6396B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5BE560-CAC4-41ED-9330-B8EA7540FD0D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Programmeer</a:t>
                </a:r>
                <a:r>
                  <a:rPr lang="en-US" dirty="0">
                    <a:latin typeface="Vecna" panose="02000500000000000000" pitchFamily="2" charset="0"/>
                  </a:rPr>
                  <a:t> skills: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357D80-3FF1-48D0-8F94-17F297C0DD9B}"/>
                </a:ext>
              </a:extLst>
            </p:cNvPr>
            <p:cNvSpPr txBox="1"/>
            <p:nvPr/>
          </p:nvSpPr>
          <p:spPr>
            <a:xfrm>
              <a:off x="3467623" y="2202597"/>
              <a:ext cx="486813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Basisniveau</a:t>
              </a:r>
              <a:r>
                <a:rPr lang="en-US" sz="1600" dirty="0">
                  <a:latin typeface="Vecna" panose="02000500000000000000" pitchFamily="2" charset="0"/>
                </a:rPr>
                <a:t>: Java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Werkervaring</a:t>
              </a:r>
              <a:r>
                <a:rPr lang="en-US" sz="1600" dirty="0">
                  <a:latin typeface="Vecna" panose="02000500000000000000" pitchFamily="2" charset="0"/>
                </a:rPr>
                <a:t>: Python/PHP/JavaScript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Gerelateerde</a:t>
              </a:r>
              <a:r>
                <a:rPr lang="en-US" sz="1600" dirty="0">
                  <a:latin typeface="Vecna" panose="02000500000000000000" pitchFamily="2" charset="0"/>
                </a:rPr>
                <a:t> skills: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Werkervaring</a:t>
              </a:r>
              <a:r>
                <a:rPr lang="en-US" sz="1600" dirty="0">
                  <a:latin typeface="Vecna" panose="02000500000000000000" pitchFamily="2" charset="0"/>
                </a:rPr>
                <a:t> : SQL/GIT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84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344E3-B07E-4460-926F-AAEDFE55C7D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94ECFB-E991-4E72-9E2A-6970B510E0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FCF2568-49F0-4D51-A20E-411E5CC5A721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887FB8D-5E8F-4AA0-9A88-CDE073E8BCFD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12F854-ABC8-4B3C-A6F6-86DC93D164D1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Non-</a:t>
                  </a:r>
                  <a:r>
                    <a:rPr lang="en-US" dirty="0" err="1">
                      <a:latin typeface="Vecna" panose="02000500000000000000" pitchFamily="2" charset="0"/>
                    </a:rPr>
                    <a:t>Programmeer</a:t>
                  </a:r>
                  <a:r>
                    <a:rPr lang="en-US" dirty="0">
                      <a:latin typeface="Vecna" panose="02000500000000000000" pitchFamily="2" charset="0"/>
                    </a:rPr>
                    <a:t> Skills: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37156-9D31-4BD2-8F91-2864D819B0D7}"/>
                  </a:ext>
                </a:extLst>
              </p:cNvPr>
              <p:cNvSpPr txBox="1"/>
              <p:nvPr/>
            </p:nvSpPr>
            <p:spPr>
              <a:xfrm>
                <a:off x="3467623" y="2202597"/>
                <a:ext cx="486813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Video &amp; </a:t>
                </a:r>
                <a:r>
                  <a:rPr lang="en-US" sz="1600" dirty="0" err="1">
                    <a:latin typeface="Vecna" panose="02000500000000000000" pitchFamily="2" charset="0"/>
                  </a:rPr>
                  <a:t>Foto</a:t>
                </a:r>
                <a:r>
                  <a:rPr lang="en-US" sz="1600" dirty="0">
                    <a:latin typeface="Vecna" panose="02000500000000000000" pitchFamily="2" charset="0"/>
                  </a:rPr>
                  <a:t>-editing: GIMP/Photoshop/Sony Vegas/</a:t>
                </a:r>
                <a:r>
                  <a:rPr lang="en-US" sz="1600" dirty="0" err="1">
                    <a:latin typeface="Vecna" panose="02000500000000000000" pitchFamily="2" charset="0"/>
                  </a:rPr>
                  <a:t>Cyberlink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Powerdirector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Geluidsbewerking</a:t>
                </a:r>
                <a:r>
                  <a:rPr lang="en-US" sz="1600" dirty="0">
                    <a:latin typeface="Vecna" panose="02000500000000000000" pitchFamily="2" charset="0"/>
                  </a:rPr>
                  <a:t>: Audacity</a:t>
                </a: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Statistiek</a:t>
                </a:r>
                <a:r>
                  <a:rPr lang="en-US" sz="1600" dirty="0">
                    <a:latin typeface="Vecna" panose="02000500000000000000" pitchFamily="2" charset="0"/>
                  </a:rPr>
                  <a:t>: SPSS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Microsoft: Word/Excel/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Powerpoint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4100" name="Picture 4" descr="Afbeeldingsresultaat voor gimp logo&quot;">
              <a:extLst>
                <a:ext uri="{FF2B5EF4-FFF2-40B4-BE49-F238E27FC236}">
                  <a16:creationId xmlns:a16="http://schemas.microsoft.com/office/drawing/2014/main" id="{F8C46077-2CAD-4587-A183-0C4A0B66A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000" y1="33632" x2="33000" y2="49776"/>
                          <a14:foregroundMark x1="42000" y1="36323" x2="60333" y2="55605"/>
                          <a14:foregroundMark x1="6000" y1="38117" x2="19667" y2="62780"/>
                          <a14:foregroundMark x1="17667" y1="44395" x2="18667" y2="60987"/>
                          <a14:foregroundMark x1="3000" y1="50673" x2="3667" y2="37668"/>
                          <a14:foregroundMark x1="25000" y1="30045" x2="21333" y2="14798"/>
                          <a14:foregroundMark x1="9333" y1="36323" x2="8000" y2="34529"/>
                          <a14:foregroundMark x1="79667" y1="77578" x2="79667" y2="77578"/>
                          <a14:foregroundMark x1="89000" y1="82960" x2="98667" y2="98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42" y="3848775"/>
              <a:ext cx="1018706" cy="75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Afbeeldingsresultaat voor audacity logo&quot;">
              <a:extLst>
                <a:ext uri="{FF2B5EF4-FFF2-40B4-BE49-F238E27FC236}">
                  <a16:creationId xmlns:a16="http://schemas.microsoft.com/office/drawing/2014/main" id="{39E095ED-07FC-48DD-959D-498535F4D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3811469"/>
              <a:ext cx="831850" cy="83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314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06846B-1230-4E93-AAB0-90976033CD9C}"/>
              </a:ext>
            </a:extLst>
          </p:cNvPr>
          <p:cNvGrpSpPr/>
          <p:nvPr/>
        </p:nvGrpSpPr>
        <p:grpSpPr>
          <a:xfrm>
            <a:off x="1447099" y="829113"/>
            <a:ext cx="2601288" cy="394282"/>
            <a:chOff x="1824603" y="1198229"/>
            <a:chExt cx="2601288" cy="394282"/>
          </a:xfrm>
        </p:grpSpPr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F96D3D5F-BFAD-4276-BA18-59A71783B592}"/>
                </a:ext>
              </a:extLst>
            </p:cNvPr>
            <p:cNvSpPr/>
            <p:nvPr/>
          </p:nvSpPr>
          <p:spPr>
            <a:xfrm>
              <a:off x="182460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BADBC206-58CE-44A8-B5FF-0692202D981B}"/>
                </a:ext>
              </a:extLst>
            </p:cNvPr>
            <p:cNvSpPr/>
            <p:nvPr/>
          </p:nvSpPr>
          <p:spPr>
            <a:xfrm>
              <a:off x="236639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7A4960F0-86CD-4C89-9763-EC87DD727DA2}"/>
                </a:ext>
              </a:extLst>
            </p:cNvPr>
            <p:cNvSpPr/>
            <p:nvPr/>
          </p:nvSpPr>
          <p:spPr>
            <a:xfrm>
              <a:off x="3402435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8904A5F-04AE-4B4E-B57B-CC9011AC6AE1}"/>
                </a:ext>
              </a:extLst>
            </p:cNvPr>
            <p:cNvSpPr/>
            <p:nvPr/>
          </p:nvSpPr>
          <p:spPr>
            <a:xfrm>
              <a:off x="391416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5D6F29F-17A9-4216-91F6-2D57A7A8CEED}"/>
                </a:ext>
              </a:extLst>
            </p:cNvPr>
            <p:cNvSpPr/>
            <p:nvPr/>
          </p:nvSpPr>
          <p:spPr>
            <a:xfrm>
              <a:off x="2884414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fbeeldingsresultaat voor perfect stamp png">
            <a:extLst>
              <a:ext uri="{FF2B5EF4-FFF2-40B4-BE49-F238E27FC236}">
                <a16:creationId xmlns:a16="http://schemas.microsoft.com/office/drawing/2014/main" id="{3A02CE1D-0FB0-4497-AEF3-8AAC83DD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6" y="2616286"/>
            <a:ext cx="4747382" cy="42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6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1E8C9-7CC9-460A-B4FA-71C3019417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0BCA30-E304-406A-9214-03B3F5CD26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FCAFAF-A7D2-48E3-85C3-3CEDFA87FAA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B7198-18D3-4E91-8F0F-F38219DF7479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Certificaten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DB5BD7-9444-403A-99CF-0E49A0971701}"/>
                </a:ext>
              </a:extLst>
            </p:cNvPr>
            <p:cNvSpPr txBox="1"/>
            <p:nvPr/>
          </p:nvSpPr>
          <p:spPr>
            <a:xfrm>
              <a:off x="3467621" y="1849080"/>
              <a:ext cx="486813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De </a:t>
              </a:r>
              <a:r>
                <a:rPr lang="en-US" sz="1600" dirty="0" err="1">
                  <a:latin typeface="Vecna" panose="02000500000000000000" pitchFamily="2" charset="0"/>
                </a:rPr>
                <a:t>volgende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certificaten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zijn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verkregen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gedurende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februari</a:t>
              </a:r>
              <a:r>
                <a:rPr lang="en-US" sz="1600" dirty="0">
                  <a:latin typeface="Vecna" panose="02000500000000000000" pitchFamily="2" charset="0"/>
                </a:rPr>
                <a:t> 2019: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Automated Testing 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Fundamentals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IREB Certified Professional for Requirements Engineering – Foundation Level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ISTQB Certified Tester – Foundation Level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Professional Scrum Master (PSM1)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Extra </a:t>
              </a:r>
              <a:r>
                <a:rPr lang="en-US" sz="1600" dirty="0" err="1">
                  <a:latin typeface="Vecna" panose="02000500000000000000" pitchFamily="2" charset="0"/>
                </a:rPr>
                <a:t>certificaten</a:t>
              </a:r>
              <a:r>
                <a:rPr lang="en-US" sz="1600" dirty="0">
                  <a:latin typeface="Vecna" panose="02000500000000000000" pitchFamily="2" charset="0"/>
                </a:rPr>
                <a:t>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VCA (</a:t>
              </a:r>
              <a:r>
                <a:rPr lang="en-US" sz="1600" dirty="0" err="1">
                  <a:latin typeface="Vecna" panose="02000500000000000000" pitchFamily="2" charset="0"/>
                </a:rPr>
                <a:t>Geldig</a:t>
              </a:r>
              <a:r>
                <a:rPr lang="en-US" sz="1600" dirty="0">
                  <a:latin typeface="Vecna" panose="02000500000000000000" pitchFamily="2" charset="0"/>
                </a:rPr>
                <a:t> tot 2025)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416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271E10-B5AE-40F9-9B67-93D76D11E7F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CA209A-7DC5-4B1C-B385-D3BDC271BA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B90C9-BD31-435B-B019-E0EFF9C3686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88067-1DEE-4107-A2B3-2E4D1576E07A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Werkervaring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CE23-2912-4338-B41F-7CD7E51969BE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Part-time </a:t>
              </a:r>
              <a:r>
                <a:rPr lang="en-US" sz="1600" dirty="0" err="1">
                  <a:latin typeface="Vecna" panose="02000500000000000000" pitchFamily="2" charset="0"/>
                </a:rPr>
                <a:t>kok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ober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“Theater de </a:t>
              </a:r>
              <a:r>
                <a:rPr lang="en-US" sz="1600" dirty="0" err="1">
                  <a:latin typeface="Vecna" panose="02000500000000000000" pitchFamily="2" charset="0"/>
                </a:rPr>
                <a:t>Krocht</a:t>
              </a:r>
              <a:r>
                <a:rPr lang="en-US" sz="1600" dirty="0">
                  <a:latin typeface="Vecna" panose="02000500000000000000" pitchFamily="2" charset="0"/>
                </a:rPr>
                <a:t>” in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r>
                <a:rPr lang="en-US" sz="1600" dirty="0">
                  <a:latin typeface="Vecna" panose="02000500000000000000" pitchFamily="2" charset="0"/>
                </a:rPr>
                <a:t>: 2013 - 2017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Vecna" panose="02000500000000000000" pitchFamily="2" charset="0"/>
                </a:rPr>
                <a:t>Monsternemer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“AQUON”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2017 - 2018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Software Developer </a:t>
              </a:r>
              <a:r>
                <a:rPr lang="en-US" sz="1600" dirty="0" err="1">
                  <a:latin typeface="Vecna" panose="02000500000000000000" pitchFamily="2" charset="0"/>
                </a:rPr>
                <a:t>voor</a:t>
              </a:r>
              <a:r>
                <a:rPr lang="en-US" sz="1600" dirty="0">
                  <a:latin typeface="Vecna" panose="02000500000000000000" pitchFamily="2" charset="0"/>
                </a:rPr>
                <a:t> “Gereedschapbeheer.nl”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Mecona</a:t>
              </a:r>
              <a:r>
                <a:rPr lang="en-US" sz="1600" dirty="0">
                  <a:latin typeface="Vecna" panose="02000500000000000000" pitchFamily="2" charset="0"/>
                </a:rPr>
                <a:t> IT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05-2019 tot 11-2019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86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EF1A2-31CC-446D-A25A-F726D14095C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5EC02D-2FBA-432E-808B-020B5ED1DB21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0F322C0-02A5-43C4-95C9-5C3F1ECBE84A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8D49F6-4E30-4377-B286-C82DBBCA8E73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C765DE-0462-4B37-A022-3A636FBF0F9B}"/>
                    </a:ext>
                  </a:extLst>
                </p:cNvPr>
                <p:cNvSpPr txBox="1"/>
                <p:nvPr/>
              </p:nvSpPr>
              <p:spPr>
                <a:xfrm>
                  <a:off x="4428247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Hobbies </a:t>
                  </a:r>
                  <a:r>
                    <a:rPr lang="en-US" dirty="0" err="1">
                      <a:latin typeface="Vecna" panose="02000500000000000000" pitchFamily="2" charset="0"/>
                    </a:rPr>
                    <a:t>en</a:t>
                  </a:r>
                  <a:r>
                    <a:rPr lang="en-US" dirty="0">
                      <a:latin typeface="Vecna" panose="02000500000000000000" pitchFamily="2" charset="0"/>
                    </a:rPr>
                    <a:t> interesses: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0A7BB-D48D-498F-A78F-D520280B7757}"/>
                  </a:ext>
                </a:extLst>
              </p:cNvPr>
              <p:cNvSpPr txBox="1"/>
              <p:nvPr/>
            </p:nvSpPr>
            <p:spPr>
              <a:xfrm>
                <a:off x="3467621" y="2105561"/>
                <a:ext cx="48681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(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) </a:t>
                </a:r>
                <a:r>
                  <a:rPr lang="en-US" sz="1600" dirty="0" err="1">
                    <a:latin typeface="Vecna" panose="02000500000000000000" pitchFamily="2" charset="0"/>
                  </a:rPr>
                  <a:t>Fotografie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cna" panose="02000500000000000000" pitchFamily="2" charset="0"/>
                  </a:rPr>
                  <a:t>Drummen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Videogames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Bord/</a:t>
                </a:r>
                <a:r>
                  <a:rPr lang="en-US" sz="1600" dirty="0" err="1">
                    <a:latin typeface="Vecna" panose="02000500000000000000" pitchFamily="2" charset="0"/>
                  </a:rPr>
                  <a:t>kaart-spellen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spelen</a:t>
                </a:r>
                <a:r>
                  <a:rPr lang="en-US" sz="1600" dirty="0">
                    <a:latin typeface="Vecna" panose="02000500000000000000" pitchFamily="2" charset="0"/>
                  </a:rPr>
                  <a:t> met </a:t>
                </a:r>
                <a:r>
                  <a:rPr lang="en-US" sz="1600" dirty="0" err="1">
                    <a:latin typeface="Vecna" panose="02000500000000000000" pitchFamily="2" charset="0"/>
                  </a:rPr>
                  <a:t>vrienden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69639A-902D-46F9-A2E0-DFB644F5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811" y="3643433"/>
              <a:ext cx="1516304" cy="1009883"/>
            </a:xfrm>
            <a:prstGeom prst="rect">
              <a:avLst/>
            </a:prstGeom>
          </p:spPr>
        </p:pic>
        <p:pic>
          <p:nvPicPr>
            <p:cNvPr id="5122" name="Picture 2" descr="Afbeeldingsresultaat voor 30 seconds&quot;">
              <a:extLst>
                <a:ext uri="{FF2B5EF4-FFF2-40B4-BE49-F238E27FC236}">
                  <a16:creationId xmlns:a16="http://schemas.microsoft.com/office/drawing/2014/main" id="{23BEBE32-A7BF-49FA-A636-BB589403B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083" y1="10803" x2="21167" y2="11241"/>
                          <a14:foregroundMark x1="37167" y1="4526" x2="39833" y2="14161"/>
                          <a14:foregroundMark x1="50083" y1="15036" x2="50083" y2="15036"/>
                          <a14:foregroundMark x1="58250" y1="15036" x2="58250" y2="15036"/>
                          <a14:foregroundMark x1="49833" y1="15912" x2="68000" y2="14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34" y="3643433"/>
              <a:ext cx="1725226" cy="98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07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303B10-47C4-43BE-AB8B-1508152F637F}"/>
              </a:ext>
            </a:extLst>
          </p:cNvPr>
          <p:cNvSpPr/>
          <p:nvPr/>
        </p:nvSpPr>
        <p:spPr>
          <a:xfrm>
            <a:off x="3063240" y="1021080"/>
            <a:ext cx="5676900" cy="42900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  <a:latin typeface="Vecna" panose="02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86394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DF9B31-31FE-46B1-8213-48C87647BCEB}"/>
              </a:ext>
            </a:extLst>
          </p:cNvPr>
          <p:cNvSpPr/>
          <p:nvPr/>
        </p:nvSpPr>
        <p:spPr>
          <a:xfrm>
            <a:off x="3180686" y="2583808"/>
            <a:ext cx="5552254" cy="15360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0" b="1" dirty="0">
              <a:solidFill>
                <a:schemeClr val="tx1"/>
              </a:solidFill>
              <a:latin typeface="Vecn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8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104C0B-C545-4B97-B908-E6946BAF16AB}"/>
              </a:ext>
            </a:extLst>
          </p:cNvPr>
          <p:cNvGrpSpPr/>
          <p:nvPr/>
        </p:nvGrpSpPr>
        <p:grpSpPr>
          <a:xfrm>
            <a:off x="3063240" y="1258349"/>
            <a:ext cx="5676900" cy="4681057"/>
            <a:chOff x="3063240" y="1254294"/>
            <a:chExt cx="5676900" cy="46010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391000-EBE3-4607-920C-12A66B595818}"/>
                </a:ext>
              </a:extLst>
            </p:cNvPr>
            <p:cNvSpPr/>
            <p:nvPr/>
          </p:nvSpPr>
          <p:spPr>
            <a:xfrm>
              <a:off x="3063240" y="1254294"/>
              <a:ext cx="5676900" cy="460105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6C57D4-A43C-4044-9EF2-D33A421E9705}"/>
                </a:ext>
              </a:extLst>
            </p:cNvPr>
            <p:cNvSpPr txBox="1"/>
            <p:nvPr/>
          </p:nvSpPr>
          <p:spPr>
            <a:xfrm>
              <a:off x="4428247" y="1546860"/>
              <a:ext cx="294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cna" panose="02000500000000000000" pitchFamily="2" charset="0"/>
                </a:rPr>
                <a:t>Controls: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A766E8F-32E3-45C5-B229-879738EA1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89630"/>
              </p:ext>
            </p:extLst>
          </p:nvPr>
        </p:nvGraphicFramePr>
        <p:xfrm>
          <a:off x="3685130" y="1947704"/>
          <a:ext cx="4519302" cy="3392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090">
                  <a:extLst>
                    <a:ext uri="{9D8B030D-6E8A-4147-A177-3AD203B41FA5}">
                      <a16:colId xmlns:a16="http://schemas.microsoft.com/office/drawing/2014/main" val="1012088426"/>
                    </a:ext>
                  </a:extLst>
                </a:gridCol>
                <a:gridCol w="1889778">
                  <a:extLst>
                    <a:ext uri="{9D8B030D-6E8A-4147-A177-3AD203B41FA5}">
                      <a16:colId xmlns:a16="http://schemas.microsoft.com/office/drawing/2014/main" val="464071423"/>
                    </a:ext>
                  </a:extLst>
                </a:gridCol>
                <a:gridCol w="1506434">
                  <a:extLst>
                    <a:ext uri="{9D8B030D-6E8A-4147-A177-3AD203B41FA5}">
                      <a16:colId xmlns:a16="http://schemas.microsoft.com/office/drawing/2014/main" val="1993368945"/>
                    </a:ext>
                  </a:extLst>
                </a:gridCol>
              </a:tblGrid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Appearance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627575"/>
                  </a:ext>
                </a:extLst>
              </a:tr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Arrow Keys/WASD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5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Select/</a:t>
                      </a:r>
                    </a:p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Interact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Enter/Return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5540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Open CV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3368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707616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Exit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18222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E0F4F291-7869-4C6B-AFAD-23136A6A19BD}"/>
              </a:ext>
            </a:extLst>
          </p:cNvPr>
          <p:cNvSpPr/>
          <p:nvPr/>
        </p:nvSpPr>
        <p:spPr>
          <a:xfrm>
            <a:off x="7375128" y="3880693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F630C8-93A5-47D3-8840-BBCA2D6A0FB8}"/>
              </a:ext>
            </a:extLst>
          </p:cNvPr>
          <p:cNvSpPr/>
          <p:nvPr/>
        </p:nvSpPr>
        <p:spPr>
          <a:xfrm>
            <a:off x="7367606" y="4872227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Esc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0780C4-A3EB-4A78-8D91-B22F9756D228}"/>
              </a:ext>
            </a:extLst>
          </p:cNvPr>
          <p:cNvGrpSpPr/>
          <p:nvPr/>
        </p:nvGrpSpPr>
        <p:grpSpPr>
          <a:xfrm>
            <a:off x="7604146" y="2588654"/>
            <a:ext cx="505870" cy="300505"/>
            <a:chOff x="9362030" y="1699120"/>
            <a:chExt cx="874407" cy="5718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8DACE4-EC2E-4911-9018-73B91BA48BA3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9D9BF-4AF8-4ADE-B74B-2C873D8C2A0C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964F8A-878E-4CC9-B0D1-D4C0ED8478F1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A362A6-1F76-4E7C-AD3D-F56E909B2B81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W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55684C-8CA1-4524-8C26-059A3A3CB393}"/>
              </a:ext>
            </a:extLst>
          </p:cNvPr>
          <p:cNvGrpSpPr/>
          <p:nvPr/>
        </p:nvGrpSpPr>
        <p:grpSpPr>
          <a:xfrm>
            <a:off x="6915558" y="2588653"/>
            <a:ext cx="505870" cy="300505"/>
            <a:chOff x="9362030" y="1699120"/>
            <a:chExt cx="874407" cy="571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14B7C-91CD-4A29-B30F-9CE63BBB07A0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←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956AD8-6599-4DAB-8416-B7A6F1B60415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→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1FCCED-09BB-4F80-B521-C13034FEB603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↓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D44253-594C-4C1F-B950-112D233E9A28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↑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7E5593-3B2E-4EE0-8259-96E0E33F146F}"/>
              </a:ext>
            </a:extLst>
          </p:cNvPr>
          <p:cNvGrpSpPr/>
          <p:nvPr/>
        </p:nvGrpSpPr>
        <p:grpSpPr>
          <a:xfrm>
            <a:off x="7385261" y="3232169"/>
            <a:ext cx="285925" cy="295719"/>
            <a:chOff x="7329664" y="2762220"/>
            <a:chExt cx="285925" cy="29571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57E298-D055-4D28-A9EF-A7CBFBA7AC2E}"/>
                </a:ext>
              </a:extLst>
            </p:cNvPr>
            <p:cNvSpPr/>
            <p:nvPr/>
          </p:nvSpPr>
          <p:spPr>
            <a:xfrm>
              <a:off x="7329664" y="2772014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5C35D4-AC4D-4067-B786-2E7FFABC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867" b="89956" l="10311" r="89956">
                          <a14:foregroundMark x1="69067" y1="32889" x2="65778" y2="71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88" y="2762220"/>
              <a:ext cx="264201" cy="26420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E7502E-F622-476E-A762-31E00381BB28}"/>
              </a:ext>
            </a:extLst>
          </p:cNvPr>
          <p:cNvSpPr/>
          <p:nvPr/>
        </p:nvSpPr>
        <p:spPr>
          <a:xfrm>
            <a:off x="7367607" y="4376459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56691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18429D-9929-4B20-AB4B-DE5F97FA5D2D}"/>
              </a:ext>
            </a:extLst>
          </p:cNvPr>
          <p:cNvGrpSpPr/>
          <p:nvPr/>
        </p:nvGrpSpPr>
        <p:grpSpPr>
          <a:xfrm>
            <a:off x="3063240" y="1258349"/>
            <a:ext cx="5676900" cy="4681057"/>
            <a:chOff x="3063240" y="1254294"/>
            <a:chExt cx="5676900" cy="46010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078085-13DE-485D-BC88-50C7D08E97E0}"/>
                </a:ext>
              </a:extLst>
            </p:cNvPr>
            <p:cNvSpPr/>
            <p:nvPr/>
          </p:nvSpPr>
          <p:spPr>
            <a:xfrm>
              <a:off x="3063240" y="1254294"/>
              <a:ext cx="5676900" cy="460105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F59B0-16E4-4477-8F09-4EF0C4CE0C5C}"/>
                </a:ext>
              </a:extLst>
            </p:cNvPr>
            <p:cNvSpPr txBox="1"/>
            <p:nvPr/>
          </p:nvSpPr>
          <p:spPr>
            <a:xfrm>
              <a:off x="4428247" y="1546860"/>
              <a:ext cx="294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Vecna" panose="02000500000000000000" pitchFamily="2" charset="0"/>
                </a:rPr>
                <a:t>Besturing</a:t>
              </a:r>
              <a:r>
                <a:rPr lang="en-US" dirty="0">
                  <a:latin typeface="Vecna" panose="02000500000000000000" pitchFamily="2" charset="0"/>
                </a:rPr>
                <a:t>:</a:t>
              </a:r>
            </a:p>
          </p:txBody>
        </p:sp>
      </p:grp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BE8061FD-A45E-40A5-8A22-A8C9FDEC0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72478"/>
              </p:ext>
            </p:extLst>
          </p:nvPr>
        </p:nvGraphicFramePr>
        <p:xfrm>
          <a:off x="3685130" y="1947704"/>
          <a:ext cx="4519302" cy="3392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376">
                  <a:extLst>
                    <a:ext uri="{9D8B030D-6E8A-4147-A177-3AD203B41FA5}">
                      <a16:colId xmlns:a16="http://schemas.microsoft.com/office/drawing/2014/main" val="1012088426"/>
                    </a:ext>
                  </a:extLst>
                </a:gridCol>
                <a:gridCol w="1597492">
                  <a:extLst>
                    <a:ext uri="{9D8B030D-6E8A-4147-A177-3AD203B41FA5}">
                      <a16:colId xmlns:a16="http://schemas.microsoft.com/office/drawing/2014/main" val="464071423"/>
                    </a:ext>
                  </a:extLst>
                </a:gridCol>
                <a:gridCol w="1506434">
                  <a:extLst>
                    <a:ext uri="{9D8B030D-6E8A-4147-A177-3AD203B41FA5}">
                      <a16:colId xmlns:a16="http://schemas.microsoft.com/office/drawing/2014/main" val="1993368945"/>
                    </a:ext>
                  </a:extLst>
                </a:gridCol>
              </a:tblGrid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Actie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Toetsen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Uiterlijk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627575"/>
                  </a:ext>
                </a:extLst>
              </a:tr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Rondlopen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Pijltjes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 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toetsen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/WASD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5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Selecteren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/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Onderzoeken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5540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Open CV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3368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Pauzeren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707616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Spel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 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afsluiten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1822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90D1A05-2284-4CD2-AF7C-8E56DD43E258}"/>
              </a:ext>
            </a:extLst>
          </p:cNvPr>
          <p:cNvSpPr/>
          <p:nvPr/>
        </p:nvSpPr>
        <p:spPr>
          <a:xfrm>
            <a:off x="7375128" y="3880693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805BD-74EC-4A86-9C7A-5A0A147E1613}"/>
              </a:ext>
            </a:extLst>
          </p:cNvPr>
          <p:cNvSpPr/>
          <p:nvPr/>
        </p:nvSpPr>
        <p:spPr>
          <a:xfrm>
            <a:off x="7367606" y="4872225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Esc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947C32-F027-433D-A6EA-DACD34C0A990}"/>
              </a:ext>
            </a:extLst>
          </p:cNvPr>
          <p:cNvGrpSpPr/>
          <p:nvPr/>
        </p:nvGrpSpPr>
        <p:grpSpPr>
          <a:xfrm>
            <a:off x="7604146" y="2588654"/>
            <a:ext cx="505870" cy="300505"/>
            <a:chOff x="9362030" y="1699120"/>
            <a:chExt cx="874407" cy="5718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454A0C-33AC-4744-827E-C253E72D7B45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151873-4483-4C04-A54B-9C76873B8461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5851C0-7ABD-47C2-BC59-0996B05A922A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394045-7016-4DB6-88C4-F19C02B5EFD8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C945AE-DC27-4C39-95F5-3952454E786D}"/>
              </a:ext>
            </a:extLst>
          </p:cNvPr>
          <p:cNvGrpSpPr/>
          <p:nvPr/>
        </p:nvGrpSpPr>
        <p:grpSpPr>
          <a:xfrm>
            <a:off x="6915558" y="2588653"/>
            <a:ext cx="505870" cy="300505"/>
            <a:chOff x="9362030" y="1699120"/>
            <a:chExt cx="874407" cy="571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3603F7-BEEB-4122-B04F-D1E3B55A8C5D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←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0D94EB-4F8F-477B-9670-B955751727A1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→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73792-48FA-412A-8A7A-567C03A6BF1F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↓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19954-6FC3-483A-85FB-9BA0B23B0ED7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↑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3D3823-06CC-42D3-AFF8-F86FD888E024}"/>
              </a:ext>
            </a:extLst>
          </p:cNvPr>
          <p:cNvGrpSpPr/>
          <p:nvPr/>
        </p:nvGrpSpPr>
        <p:grpSpPr>
          <a:xfrm>
            <a:off x="7385261" y="3232169"/>
            <a:ext cx="285925" cy="295719"/>
            <a:chOff x="7329664" y="2762220"/>
            <a:chExt cx="285925" cy="29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1BE397-A074-44A2-84F9-06E2BF12573C}"/>
                </a:ext>
              </a:extLst>
            </p:cNvPr>
            <p:cNvSpPr/>
            <p:nvPr/>
          </p:nvSpPr>
          <p:spPr>
            <a:xfrm>
              <a:off x="7329664" y="2772014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234939-EAA1-4277-8F33-5C064BE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867" b="89956" l="10311" r="89956">
                          <a14:foregroundMark x1="69067" y1="32889" x2="65778" y2="71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88" y="2762220"/>
              <a:ext cx="264201" cy="264201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D466F-417B-4622-9D1E-C19B6D0ABC61}"/>
              </a:ext>
            </a:extLst>
          </p:cNvPr>
          <p:cNvSpPr/>
          <p:nvPr/>
        </p:nvSpPr>
        <p:spPr>
          <a:xfrm>
            <a:off x="7367607" y="4376459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28107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40C57-5C9C-4199-B468-B43CBF5EEF7F}"/>
              </a:ext>
            </a:extLst>
          </p:cNvPr>
          <p:cNvGrpSpPr/>
          <p:nvPr/>
        </p:nvGrpSpPr>
        <p:grpSpPr>
          <a:xfrm>
            <a:off x="2" y="3"/>
            <a:ext cx="12191998" cy="6857997"/>
            <a:chOff x="2" y="3"/>
            <a:chExt cx="12191998" cy="685799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ED9BE3-5534-4A52-BB31-B58EE690736C}"/>
                </a:ext>
              </a:extLst>
            </p:cNvPr>
            <p:cNvSpPr/>
            <p:nvPr/>
          </p:nvSpPr>
          <p:spPr>
            <a:xfrm rot="5400000">
              <a:off x="-380997" y="381002"/>
              <a:ext cx="6857997" cy="6096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3A71AB-286C-4642-BFCA-7D0950EEDCE5}"/>
                </a:ext>
              </a:extLst>
            </p:cNvPr>
            <p:cNvSpPr/>
            <p:nvPr/>
          </p:nvSpPr>
          <p:spPr>
            <a:xfrm rot="5400000">
              <a:off x="5715001" y="381002"/>
              <a:ext cx="6857997" cy="6096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34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0D3B5A2-F614-4668-8565-D8DEEE72AA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063240" y="1021080"/>
            <a:chExt cx="5676900" cy="42900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0EE278F-53B9-4E7F-97A5-F5AD1CF5DF4E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789B40-6925-45D9-85EB-F67F1EFCFC5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80335-0797-4875-952D-1F76C9F37348}"/>
                  </a:ext>
                </a:extLst>
              </p:cNvPr>
              <p:cNvSpPr txBox="1"/>
              <p:nvPr/>
            </p:nvSpPr>
            <p:spPr>
              <a:xfrm>
                <a:off x="3540392" y="1377019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Doel van het </a:t>
                </a:r>
                <a:r>
                  <a:rPr lang="en-US" sz="2800" dirty="0" err="1">
                    <a:latin typeface="Vecna" panose="02000500000000000000" pitchFamily="2" charset="0"/>
                  </a:rPr>
                  <a:t>spel</a:t>
                </a:r>
                <a:endParaRPr lang="en-US" sz="2800" dirty="0">
                  <a:latin typeface="Vecna" panose="020005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7BC183-3E38-40C2-A68E-6D2AD5273F72}"/>
                </a:ext>
              </a:extLst>
            </p:cNvPr>
            <p:cNvSpPr txBox="1"/>
            <p:nvPr/>
          </p:nvSpPr>
          <p:spPr>
            <a:xfrm>
              <a:off x="4080091" y="3072478"/>
              <a:ext cx="2965473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Vecna" panose="02000500000000000000" pitchFamily="2" charset="0"/>
                </a:rPr>
                <a:t>Verzamel</a:t>
              </a:r>
              <a:r>
                <a:rPr lang="en-US" sz="2800" dirty="0">
                  <a:latin typeface="Vecna" panose="02000500000000000000" pitchFamily="2" charset="0"/>
                </a:rPr>
                <a:t> 10 CV </a:t>
              </a:r>
              <a:r>
                <a:rPr lang="en-US" sz="2800" dirty="0" err="1">
                  <a:latin typeface="Vecna" panose="02000500000000000000" pitchFamily="2" charset="0"/>
                </a:rPr>
                <a:t>delen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F2612-97D9-42BD-8F91-622505DD1738}"/>
                </a:ext>
              </a:extLst>
            </p:cNvPr>
            <p:cNvCxnSpPr/>
            <p:nvPr/>
          </p:nvCxnSpPr>
          <p:spPr>
            <a:xfrm>
              <a:off x="6994030" y="1910592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4F4233-25D4-48EC-9C79-AB91D4769FCE}"/>
                </a:ext>
              </a:extLst>
            </p:cNvPr>
            <p:cNvGrpSpPr/>
            <p:nvPr/>
          </p:nvGrpSpPr>
          <p:grpSpPr>
            <a:xfrm>
              <a:off x="7285264" y="2990013"/>
              <a:ext cx="605747" cy="501428"/>
              <a:chOff x="6818014" y="2072641"/>
              <a:chExt cx="605747" cy="5014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BB09F5-6654-4780-8B08-333130EE1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014" y="2072641"/>
                <a:ext cx="605747" cy="491328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DDD45F-C423-4EEF-8D5D-E0F50D72801F}"/>
                  </a:ext>
                </a:extLst>
              </p:cNvPr>
              <p:cNvSpPr/>
              <p:nvPr/>
            </p:nvSpPr>
            <p:spPr>
              <a:xfrm>
                <a:off x="6915903" y="2204737"/>
                <a:ext cx="442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10x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C8667-C249-45C4-BD4B-DE271C5773FF}"/>
                </a:ext>
              </a:extLst>
            </p:cNvPr>
            <p:cNvSpPr txBox="1"/>
            <p:nvPr/>
          </p:nvSpPr>
          <p:spPr>
            <a:xfrm>
              <a:off x="4388642" y="3767734"/>
              <a:ext cx="2656922" cy="86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Vecna" panose="02000500000000000000" pitchFamily="2" charset="0"/>
                </a:rPr>
                <a:t>Solliciteer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bij</a:t>
              </a:r>
              <a:r>
                <a:rPr lang="en-US" sz="2800" dirty="0">
                  <a:latin typeface="Vecna" panose="02000500000000000000" pitchFamily="2" charset="0"/>
                </a:rPr>
                <a:t> de baas </a:t>
              </a:r>
              <a:r>
                <a:rPr lang="en-US" sz="2800" dirty="0" err="1">
                  <a:latin typeface="Vecna" panose="02000500000000000000" pitchFamily="2" charset="0"/>
                </a:rPr>
                <a:t>als</a:t>
              </a:r>
              <a:r>
                <a:rPr lang="en-US" sz="2800" dirty="0">
                  <a:latin typeface="Vecna" panose="02000500000000000000" pitchFamily="2" charset="0"/>
                </a:rPr>
                <a:t> je het </a:t>
              </a:r>
              <a:r>
                <a:rPr lang="en-US" sz="2800" dirty="0" err="1">
                  <a:latin typeface="Vecna" panose="02000500000000000000" pitchFamily="2" charset="0"/>
                </a:rPr>
                <a:t>volledige</a:t>
              </a:r>
              <a:r>
                <a:rPr lang="en-US" sz="2800" dirty="0">
                  <a:latin typeface="Vecna" panose="02000500000000000000" pitchFamily="2" charset="0"/>
                </a:rPr>
                <a:t> CV </a:t>
              </a:r>
              <a:r>
                <a:rPr lang="en-US" sz="2800" dirty="0" err="1">
                  <a:latin typeface="Vecna" panose="02000500000000000000" pitchFamily="2" charset="0"/>
                </a:rPr>
                <a:t>hebt</a:t>
              </a:r>
              <a:r>
                <a:rPr lang="en-US" sz="2800" dirty="0">
                  <a:latin typeface="Vecna" panose="02000500000000000000" pitchFamily="2" charset="0"/>
                </a:rPr>
                <a:t>, of </a:t>
              </a:r>
              <a:r>
                <a:rPr lang="en-US" sz="2800" dirty="0" err="1">
                  <a:latin typeface="Vecna" panose="02000500000000000000" pitchFamily="2" charset="0"/>
                </a:rPr>
                <a:t>als</a:t>
              </a:r>
              <a:r>
                <a:rPr lang="en-US" sz="2800" dirty="0">
                  <a:latin typeface="Vecna" panose="02000500000000000000" pitchFamily="2" charset="0"/>
                </a:rPr>
                <a:t> je </a:t>
              </a:r>
              <a:r>
                <a:rPr lang="en-US" sz="2800" dirty="0" err="1">
                  <a:latin typeface="Vecna" panose="02000500000000000000" pitchFamily="2" charset="0"/>
                </a:rPr>
                <a:t>tijd</a:t>
              </a:r>
              <a:r>
                <a:rPr lang="en-US" sz="2800" dirty="0">
                  <a:latin typeface="Vecna" panose="02000500000000000000" pitchFamily="2" charset="0"/>
                </a:rPr>
                <a:t> op </a:t>
              </a:r>
              <a:r>
                <a:rPr lang="en-US" sz="2800" dirty="0" err="1">
                  <a:latin typeface="Vecna" panose="02000500000000000000" pitchFamily="2" charset="0"/>
                </a:rPr>
                <a:t>dreigt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te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raken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F6EA1E-58E4-4228-B0A7-E84866B26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864" y="4043608"/>
              <a:ext cx="491328" cy="4913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EBE9A4-8120-4A67-A0F7-4549A3220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3640123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D098E1-D3E7-4774-9C57-793EEF28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2886512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A46FCA-4948-483F-BC8D-4733991945A2}"/>
                </a:ext>
              </a:extLst>
            </p:cNvPr>
            <p:cNvSpPr txBox="1"/>
            <p:nvPr/>
          </p:nvSpPr>
          <p:spPr>
            <a:xfrm>
              <a:off x="4198816" y="2088555"/>
              <a:ext cx="2965473" cy="59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Loop door de </a:t>
              </a:r>
              <a:r>
                <a:rPr lang="en-US" sz="2800" dirty="0" err="1">
                  <a:latin typeface="Vecna" panose="02000500000000000000" pitchFamily="2" charset="0"/>
                </a:rPr>
                <a:t>stad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en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onderzoek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voorwerpen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423D32-244C-4B46-A76A-234562AE7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11" t="95049" r="21931" b="474"/>
            <a:stretch/>
          </p:blipFill>
          <p:spPr>
            <a:xfrm>
              <a:off x="7110887" y="2491103"/>
              <a:ext cx="463174" cy="3693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4D497C-0024-46D3-8325-246557A5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3" t="35414" r="21789" b="60109"/>
            <a:stretch/>
          </p:blipFill>
          <p:spPr>
            <a:xfrm>
              <a:off x="7558208" y="2505420"/>
              <a:ext cx="463174" cy="36933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F20503-CCD3-4971-82F4-764859C28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41" t="45025" r="18048" b="50134"/>
            <a:stretch/>
          </p:blipFill>
          <p:spPr>
            <a:xfrm>
              <a:off x="7334548" y="2095047"/>
              <a:ext cx="491355" cy="399345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37054-D6BC-4FA7-AB19-D03C41024420}"/>
                </a:ext>
              </a:extLst>
            </p:cNvPr>
            <p:cNvCxnSpPr/>
            <p:nvPr/>
          </p:nvCxnSpPr>
          <p:spPr>
            <a:xfrm>
              <a:off x="4428630" y="1901935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9A7BD4-E6B1-46CA-AA9B-71CDD0B90C03}"/>
                </a:ext>
              </a:extLst>
            </p:cNvPr>
            <p:cNvSpPr txBox="1"/>
            <p:nvPr/>
          </p:nvSpPr>
          <p:spPr>
            <a:xfrm>
              <a:off x="3930555" y="2252169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5C959-159A-44B7-AF46-128AFB40C38D}"/>
                </a:ext>
              </a:extLst>
            </p:cNvPr>
            <p:cNvSpPr txBox="1"/>
            <p:nvPr/>
          </p:nvSpPr>
          <p:spPr>
            <a:xfrm>
              <a:off x="3941030" y="3045295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6FB001-1312-49BA-848E-1922E5E6206C}"/>
                </a:ext>
              </a:extLst>
            </p:cNvPr>
            <p:cNvSpPr txBox="1"/>
            <p:nvPr/>
          </p:nvSpPr>
          <p:spPr>
            <a:xfrm>
              <a:off x="3951080" y="3866443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2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A60EE2-F799-478E-B0D3-271461648C9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A50651-9144-4C1D-8606-D8A13D28D09B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1E8378-01CB-4F47-8FC0-0DAAA0974EB9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E2352F-316A-4E9D-B476-339E8133CAD4}"/>
                  </a:ext>
                </a:extLst>
              </p:cNvPr>
              <p:cNvSpPr txBox="1"/>
              <p:nvPr/>
            </p:nvSpPr>
            <p:spPr>
              <a:xfrm>
                <a:off x="3759666" y="139391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Game objective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20FF08-B750-400B-A329-16198E64885A}"/>
                </a:ext>
              </a:extLst>
            </p:cNvPr>
            <p:cNvSpPr txBox="1"/>
            <p:nvPr/>
          </p:nvSpPr>
          <p:spPr>
            <a:xfrm>
              <a:off x="4164305" y="3072944"/>
              <a:ext cx="2965473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Collect 10 CV parts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6A9E99-F629-4DB5-9A46-0FFEFEDA3141}"/>
                </a:ext>
              </a:extLst>
            </p:cNvPr>
            <p:cNvCxnSpPr/>
            <p:nvPr/>
          </p:nvCxnSpPr>
          <p:spPr>
            <a:xfrm>
              <a:off x="6994030" y="1910592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45F0CB-ADD0-421C-B86E-17DA272311FE}"/>
                </a:ext>
              </a:extLst>
            </p:cNvPr>
            <p:cNvGrpSpPr/>
            <p:nvPr/>
          </p:nvGrpSpPr>
          <p:grpSpPr>
            <a:xfrm>
              <a:off x="7285264" y="2990013"/>
              <a:ext cx="605747" cy="493239"/>
              <a:chOff x="6818014" y="2072641"/>
              <a:chExt cx="605747" cy="49323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A80D525-E2D3-4C53-927E-4D1F5713C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014" y="2072641"/>
                <a:ext cx="605747" cy="491328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E6FF7D-8248-4251-9AE1-E406EFF010C1}"/>
                  </a:ext>
                </a:extLst>
              </p:cNvPr>
              <p:cNvSpPr/>
              <p:nvPr/>
            </p:nvSpPr>
            <p:spPr>
              <a:xfrm>
                <a:off x="6915903" y="2196548"/>
                <a:ext cx="442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10x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042EB8-F4A7-4F93-8B46-A4BE86ABBBE0}"/>
                </a:ext>
              </a:extLst>
            </p:cNvPr>
            <p:cNvSpPr txBox="1"/>
            <p:nvPr/>
          </p:nvSpPr>
          <p:spPr>
            <a:xfrm>
              <a:off x="4388642" y="3767734"/>
              <a:ext cx="2656922" cy="86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Apply for your job at the “Boss” when you have a complete CV, or if you are running out of time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8DD4EF-A5FD-4D98-A5A8-AAE562C3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864" y="4043608"/>
              <a:ext cx="491328" cy="49132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02D1A8-BC9E-4E32-8CD7-985C7FECD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3640123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B38-7B64-49CE-9CCB-201FB9077040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2886512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33F623-8F0C-4792-AAD9-850BB2370888}"/>
                </a:ext>
              </a:extLst>
            </p:cNvPr>
            <p:cNvSpPr txBox="1"/>
            <p:nvPr/>
          </p:nvSpPr>
          <p:spPr>
            <a:xfrm>
              <a:off x="4468618" y="2088555"/>
              <a:ext cx="2496840" cy="59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Explore the city and investigate objects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A30EAB-A448-4E9A-BD2C-842FB5AFF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11" t="95049" r="21931" b="474"/>
            <a:stretch/>
          </p:blipFill>
          <p:spPr>
            <a:xfrm>
              <a:off x="7110887" y="2491103"/>
              <a:ext cx="463174" cy="3693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99D8BF-2A23-4467-AA61-D84DC604C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3" t="35414" r="21789" b="60109"/>
            <a:stretch/>
          </p:blipFill>
          <p:spPr>
            <a:xfrm>
              <a:off x="7558208" y="2505420"/>
              <a:ext cx="463174" cy="3693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769E85-8D6C-4893-A54A-CA0D19105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41" t="45025" r="18048" b="50134"/>
            <a:stretch/>
          </p:blipFill>
          <p:spPr>
            <a:xfrm>
              <a:off x="7334548" y="2095047"/>
              <a:ext cx="491355" cy="39934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F09BC7-8041-4AA0-8625-2D4A656C361F}"/>
                </a:ext>
              </a:extLst>
            </p:cNvPr>
            <p:cNvCxnSpPr/>
            <p:nvPr/>
          </p:nvCxnSpPr>
          <p:spPr>
            <a:xfrm>
              <a:off x="4428630" y="1901935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5BC456-E265-476C-B6E4-E9D9BD744BD5}"/>
                </a:ext>
              </a:extLst>
            </p:cNvPr>
            <p:cNvSpPr txBox="1"/>
            <p:nvPr/>
          </p:nvSpPr>
          <p:spPr>
            <a:xfrm>
              <a:off x="3930555" y="2252169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EF6689-C529-45C3-9D86-ABE9E615112D}"/>
                </a:ext>
              </a:extLst>
            </p:cNvPr>
            <p:cNvSpPr txBox="1"/>
            <p:nvPr/>
          </p:nvSpPr>
          <p:spPr>
            <a:xfrm>
              <a:off x="3941030" y="3045295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1D74F0-FF7A-49CA-B8FA-60B9B243FB95}"/>
                </a:ext>
              </a:extLst>
            </p:cNvPr>
            <p:cNvSpPr txBox="1"/>
            <p:nvPr/>
          </p:nvSpPr>
          <p:spPr>
            <a:xfrm>
              <a:off x="3951080" y="3866443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28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BD41070-1418-45FE-9FA8-9D7970F41B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7C1A7E-AC5E-4086-9640-25E1EDF259E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3063240" y="1021080"/>
              <a:chExt cx="5676900" cy="429006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4AE511-8C0E-4E9E-819C-3E05870D0B6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3D787A-9B02-41E9-9F3F-9009ADCF54A9}"/>
                  </a:ext>
                </a:extLst>
              </p:cNvPr>
              <p:cNvSpPr txBox="1"/>
              <p:nvPr/>
            </p:nvSpPr>
            <p:spPr>
              <a:xfrm>
                <a:off x="3380769" y="138134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Game info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FF82C-D0EF-4BA5-97CE-7AE58A2F31EB}"/>
                </a:ext>
              </a:extLst>
            </p:cNvPr>
            <p:cNvSpPr txBox="1"/>
            <p:nvPr/>
          </p:nvSpPr>
          <p:spPr>
            <a:xfrm>
              <a:off x="2936979" y="2605789"/>
              <a:ext cx="5483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You can gain extra time by collecting clocks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A3DC2-A5E2-4979-8CAE-324FE9FE0D73}"/>
                </a:ext>
              </a:extLst>
            </p:cNvPr>
            <p:cNvCxnSpPr/>
            <p:nvPr/>
          </p:nvCxnSpPr>
          <p:spPr>
            <a:xfrm>
              <a:off x="8433577" y="1220619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8B15B8-B35B-460D-8D67-B435834189F4}"/>
                </a:ext>
              </a:extLst>
            </p:cNvPr>
            <p:cNvSpPr txBox="1"/>
            <p:nvPr/>
          </p:nvSpPr>
          <p:spPr>
            <a:xfrm>
              <a:off x="3041416" y="3502225"/>
              <a:ext cx="5316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If you want to move around faster try finding the shoe-upgrade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783032-578D-4C78-A7AF-4617326B91C9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3466294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93BCB8-0D25-4009-BFC2-0C39654BA61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2495478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8467CC-E88B-436A-A946-F765DB5A5FE2}"/>
                </a:ext>
              </a:extLst>
            </p:cNvPr>
            <p:cNvSpPr txBox="1"/>
            <p:nvPr/>
          </p:nvSpPr>
          <p:spPr>
            <a:xfrm>
              <a:off x="3055902" y="1537924"/>
              <a:ext cx="5377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Watch the clock! Time reaching 0 before you speak to the boss causes a “Game Over”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3E46FE-1647-41B1-8083-1DB920434987}"/>
                </a:ext>
              </a:extLst>
            </p:cNvPr>
            <p:cNvCxnSpPr/>
            <p:nvPr/>
          </p:nvCxnSpPr>
          <p:spPr>
            <a:xfrm>
              <a:off x="2923993" y="1206780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EE0ACF-24A9-4FD1-9229-9A5B25E65524}"/>
                </a:ext>
              </a:extLst>
            </p:cNvPr>
            <p:cNvSpPr txBox="1"/>
            <p:nvPr/>
          </p:nvSpPr>
          <p:spPr>
            <a:xfrm>
              <a:off x="1854302" y="1766657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472F9D-F785-410E-9195-3A2E21F7868D}"/>
                </a:ext>
              </a:extLst>
            </p:cNvPr>
            <p:cNvSpPr txBox="1"/>
            <p:nvPr/>
          </p:nvSpPr>
          <p:spPr>
            <a:xfrm>
              <a:off x="1876799" y="2774473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06E6D8-375B-4D8D-B9AD-6A961A2CFECA}"/>
                </a:ext>
              </a:extLst>
            </p:cNvPr>
            <p:cNvSpPr txBox="1"/>
            <p:nvPr/>
          </p:nvSpPr>
          <p:spPr>
            <a:xfrm>
              <a:off x="1898383" y="3742934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3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5E04805-F8AC-406F-BA92-45D930F6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2575523"/>
              <a:ext cx="662346" cy="816592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491D08-F607-4CFE-A40B-A245E434D5EB}"/>
                </a:ext>
              </a:extLst>
            </p:cNvPr>
            <p:cNvGrpSpPr/>
            <p:nvPr/>
          </p:nvGrpSpPr>
          <p:grpSpPr>
            <a:xfrm>
              <a:off x="9292836" y="1464273"/>
              <a:ext cx="662346" cy="809026"/>
              <a:chOff x="9297888" y="1495905"/>
              <a:chExt cx="747273" cy="9212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0616B8-E6E2-4694-AC6C-381B910BE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7888" y="1495905"/>
                <a:ext cx="747273" cy="92129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6EC37E2-6D63-4A41-A148-2773FE922781}"/>
                  </a:ext>
                </a:extLst>
              </p:cNvPr>
              <p:cNvSpPr txBox="1"/>
              <p:nvPr/>
            </p:nvSpPr>
            <p:spPr>
              <a:xfrm>
                <a:off x="9502032" y="1762910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Vecna" panose="02000500000000000000" pitchFamily="2" charset="0"/>
                  </a:rPr>
                  <a:t>0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895D329-B619-4983-B377-CF2F5B3E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5" y="3671111"/>
              <a:ext cx="954392" cy="58412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541C25-64C6-4D55-9C56-DF1D6395AFB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4347472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541FB3-57C6-4B29-AD18-DC0394E9A272}"/>
                </a:ext>
              </a:extLst>
            </p:cNvPr>
            <p:cNvSpPr/>
            <p:nvPr/>
          </p:nvSpPr>
          <p:spPr>
            <a:xfrm>
              <a:off x="1957725" y="4572226"/>
              <a:ext cx="3401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11FACD-ECC7-4B77-ACFB-6E08487E9787}"/>
                </a:ext>
              </a:extLst>
            </p:cNvPr>
            <p:cNvSpPr txBox="1"/>
            <p:nvPr/>
          </p:nvSpPr>
          <p:spPr>
            <a:xfrm>
              <a:off x="2999844" y="4478342"/>
              <a:ext cx="53578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Careful when crossing the street! Accidents lower Guido’s motivation.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EEC5D69-5D98-48AD-97EF-EBADDE5E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02556" y="4326570"/>
              <a:ext cx="571969" cy="991412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E4E6AA-56A2-4C7F-84C3-6445C2619283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5280111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430C8D-4C9D-4C0A-A246-38C83CDFBD8F}"/>
                </a:ext>
              </a:extLst>
            </p:cNvPr>
            <p:cNvSpPr/>
            <p:nvPr/>
          </p:nvSpPr>
          <p:spPr>
            <a:xfrm>
              <a:off x="1965740" y="5368269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97E61-3B26-410C-AADA-850AFB51260F}"/>
                </a:ext>
              </a:extLst>
            </p:cNvPr>
            <p:cNvSpPr txBox="1"/>
            <p:nvPr/>
          </p:nvSpPr>
          <p:spPr>
            <a:xfrm>
              <a:off x="2841996" y="5280111"/>
              <a:ext cx="5715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If Guido’s motivation reaches 0 it’s “Game Over”.</a:t>
              </a:r>
            </a:p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You can restore motivation with a healthpack.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63FE315-8E9A-49DA-BBBF-3A5BD223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779" y="5379277"/>
              <a:ext cx="577772" cy="577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27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96240-5E8C-4ACD-9DFA-BF6CCDB85C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0EE278F-53B9-4E7F-97A5-F5AD1CF5DF4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789B40-6925-45D9-85EB-F67F1EFCFC5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80335-0797-4875-952D-1F76C9F37348}"/>
                  </a:ext>
                </a:extLst>
              </p:cNvPr>
              <p:cNvSpPr txBox="1"/>
              <p:nvPr/>
            </p:nvSpPr>
            <p:spPr>
              <a:xfrm>
                <a:off x="3380769" y="138134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>
                    <a:latin typeface="Vecna" panose="02000500000000000000" pitchFamily="2" charset="0"/>
                  </a:rPr>
                  <a:t>Spel</a:t>
                </a:r>
                <a:r>
                  <a:rPr lang="en-US" sz="2800" dirty="0">
                    <a:latin typeface="Vecna" panose="02000500000000000000" pitchFamily="2" charset="0"/>
                  </a:rPr>
                  <a:t> info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7BC183-3E38-40C2-A68E-6D2AD5273F72}"/>
                </a:ext>
              </a:extLst>
            </p:cNvPr>
            <p:cNvSpPr txBox="1"/>
            <p:nvPr/>
          </p:nvSpPr>
          <p:spPr>
            <a:xfrm>
              <a:off x="2936979" y="2605789"/>
              <a:ext cx="54836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Je </a:t>
              </a:r>
              <a:r>
                <a:rPr lang="en-US" sz="2000" dirty="0" err="1">
                  <a:latin typeface="Vecna" panose="02000500000000000000" pitchFamily="2" charset="0"/>
                </a:rPr>
                <a:t>kan</a:t>
              </a:r>
              <a:r>
                <a:rPr lang="en-US" sz="2000" dirty="0">
                  <a:latin typeface="Vecna" panose="02000500000000000000" pitchFamily="2" charset="0"/>
                </a:rPr>
                <a:t> extra </a:t>
              </a:r>
              <a:r>
                <a:rPr lang="en-US" sz="2000" dirty="0" err="1">
                  <a:latin typeface="Vecna" panose="02000500000000000000" pitchFamily="2" charset="0"/>
                </a:rPr>
                <a:t>tijd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bemachtigen</a:t>
              </a:r>
              <a:r>
                <a:rPr lang="en-US" sz="2000" dirty="0">
                  <a:latin typeface="Vecna" panose="02000500000000000000" pitchFamily="2" charset="0"/>
                </a:rPr>
                <a:t> door </a:t>
              </a:r>
              <a:r>
                <a:rPr lang="en-US" sz="2000" dirty="0" err="1">
                  <a:latin typeface="Vecna" panose="02000500000000000000" pitchFamily="2" charset="0"/>
                </a:rPr>
                <a:t>klokjes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te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verzamelen</a:t>
              </a:r>
              <a:endParaRPr lang="en-US" sz="2000" dirty="0">
                <a:latin typeface="Vecna" panose="020005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F2612-97D9-42BD-8F91-622505DD1738}"/>
                </a:ext>
              </a:extLst>
            </p:cNvPr>
            <p:cNvCxnSpPr/>
            <p:nvPr/>
          </p:nvCxnSpPr>
          <p:spPr>
            <a:xfrm>
              <a:off x="8433577" y="1220619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C8667-C249-45C4-BD4B-DE271C5773FF}"/>
                </a:ext>
              </a:extLst>
            </p:cNvPr>
            <p:cNvSpPr txBox="1"/>
            <p:nvPr/>
          </p:nvSpPr>
          <p:spPr>
            <a:xfrm>
              <a:off x="3041416" y="3502225"/>
              <a:ext cx="5316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je </a:t>
              </a:r>
              <a:r>
                <a:rPr lang="en-US" sz="2000" dirty="0" err="1">
                  <a:latin typeface="Vecna" panose="02000500000000000000" pitchFamily="2" charset="0"/>
                </a:rPr>
                <a:t>sneller</a:t>
              </a:r>
              <a:r>
                <a:rPr lang="en-US" sz="2000" dirty="0">
                  <a:latin typeface="Vecna" panose="02000500000000000000" pitchFamily="2" charset="0"/>
                </a:rPr>
                <a:t> wilt </a:t>
              </a:r>
              <a:r>
                <a:rPr lang="en-US" sz="2000" dirty="0" err="1">
                  <a:latin typeface="Vecna" panose="02000500000000000000" pitchFamily="2" charset="0"/>
                </a:rPr>
                <a:t>rondlopen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verzamel</a:t>
              </a:r>
              <a:r>
                <a:rPr lang="en-US" sz="2000" dirty="0">
                  <a:latin typeface="Vecna" panose="02000500000000000000" pitchFamily="2" charset="0"/>
                </a:rPr>
                <a:t> dan de </a:t>
              </a:r>
              <a:r>
                <a:rPr lang="en-US" sz="2000" dirty="0" err="1">
                  <a:latin typeface="Vecna" panose="02000500000000000000" pitchFamily="2" charset="0"/>
                </a:rPr>
                <a:t>schoen</a:t>
              </a:r>
              <a:r>
                <a:rPr lang="en-US" sz="2000" dirty="0">
                  <a:latin typeface="Vecna" panose="02000500000000000000" pitchFamily="2" charset="0"/>
                </a:rPr>
                <a:t>-upgrade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EBE9A4-8120-4A67-A0F7-4549A32205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3466294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D098E1-D3E7-4774-9C57-793EEF285EF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2495478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A46FCA-4948-483F-BC8D-4733991945A2}"/>
                </a:ext>
              </a:extLst>
            </p:cNvPr>
            <p:cNvSpPr txBox="1"/>
            <p:nvPr/>
          </p:nvSpPr>
          <p:spPr>
            <a:xfrm>
              <a:off x="3055902" y="1537924"/>
              <a:ext cx="5377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Denk</a:t>
              </a:r>
              <a:r>
                <a:rPr lang="en-US" sz="2000" dirty="0">
                  <a:latin typeface="Vecna" panose="02000500000000000000" pitchFamily="2" charset="0"/>
                </a:rPr>
                <a:t> om de </a:t>
              </a:r>
              <a:r>
                <a:rPr lang="en-US" sz="2000" dirty="0" err="1">
                  <a:latin typeface="Vecna" panose="02000500000000000000" pitchFamily="2" charset="0"/>
                </a:rPr>
                <a:t>tijd</a:t>
              </a:r>
              <a:r>
                <a:rPr lang="en-US" sz="2000" dirty="0">
                  <a:latin typeface="Vecna" panose="02000500000000000000" pitchFamily="2" charset="0"/>
                </a:rPr>
                <a:t>! </a:t>
              </a:r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deze</a:t>
              </a:r>
              <a:r>
                <a:rPr lang="en-US" sz="2000" dirty="0">
                  <a:latin typeface="Vecna" panose="02000500000000000000" pitchFamily="2" charset="0"/>
                </a:rPr>
                <a:t> 0 </a:t>
              </a:r>
              <a:r>
                <a:rPr lang="en-US" sz="2000" dirty="0" err="1">
                  <a:latin typeface="Vecna" panose="02000500000000000000" pitchFamily="2" charset="0"/>
                </a:rPr>
                <a:t>bereikt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voordat</a:t>
              </a:r>
              <a:r>
                <a:rPr lang="en-US" sz="2000" dirty="0">
                  <a:latin typeface="Vecna" panose="02000500000000000000" pitchFamily="2" charset="0"/>
                </a:rPr>
                <a:t> je met de baas </a:t>
              </a:r>
              <a:r>
                <a:rPr lang="en-US" sz="2000" dirty="0" err="1">
                  <a:latin typeface="Vecna" panose="02000500000000000000" pitchFamily="2" charset="0"/>
                </a:rPr>
                <a:t>praat</a:t>
              </a:r>
              <a:r>
                <a:rPr lang="en-US" sz="2000" dirty="0">
                  <a:latin typeface="Vecna" panose="02000500000000000000" pitchFamily="2" charset="0"/>
                </a:rPr>
                <a:t> is het “Game Over”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37054-D6BC-4FA7-AB19-D03C41024420}"/>
                </a:ext>
              </a:extLst>
            </p:cNvPr>
            <p:cNvCxnSpPr/>
            <p:nvPr/>
          </p:nvCxnSpPr>
          <p:spPr>
            <a:xfrm>
              <a:off x="2923993" y="1206780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9A7BD4-E6B1-46CA-AA9B-71CDD0B90C03}"/>
                </a:ext>
              </a:extLst>
            </p:cNvPr>
            <p:cNvSpPr txBox="1"/>
            <p:nvPr/>
          </p:nvSpPr>
          <p:spPr>
            <a:xfrm>
              <a:off x="1854302" y="1766657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5C959-159A-44B7-AF46-128AFB40C38D}"/>
                </a:ext>
              </a:extLst>
            </p:cNvPr>
            <p:cNvSpPr txBox="1"/>
            <p:nvPr/>
          </p:nvSpPr>
          <p:spPr>
            <a:xfrm>
              <a:off x="1876799" y="2774473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6FB001-1312-49BA-848E-1922E5E6206C}"/>
                </a:ext>
              </a:extLst>
            </p:cNvPr>
            <p:cNvSpPr txBox="1"/>
            <p:nvPr/>
          </p:nvSpPr>
          <p:spPr>
            <a:xfrm>
              <a:off x="1898383" y="3742934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3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CAB15B-0102-4300-A69E-D719D0D8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2575523"/>
              <a:ext cx="662346" cy="81659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29CAE-C024-4527-B7AA-2DBD2C545682}"/>
                </a:ext>
              </a:extLst>
            </p:cNvPr>
            <p:cNvGrpSpPr/>
            <p:nvPr/>
          </p:nvGrpSpPr>
          <p:grpSpPr>
            <a:xfrm>
              <a:off x="9292836" y="1464273"/>
              <a:ext cx="662346" cy="809026"/>
              <a:chOff x="9297888" y="1495905"/>
              <a:chExt cx="747273" cy="92129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BA6D8E2-DC04-478A-AB4B-F83D130E7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7888" y="1495905"/>
                <a:ext cx="747273" cy="92129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948611-F705-4E9C-BA4E-EA3FD2361F4A}"/>
                  </a:ext>
                </a:extLst>
              </p:cNvPr>
              <p:cNvSpPr txBox="1"/>
              <p:nvPr/>
            </p:nvSpPr>
            <p:spPr>
              <a:xfrm>
                <a:off x="9502032" y="1762910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Vecna" panose="02000500000000000000" pitchFamily="2" charset="0"/>
                  </a:rPr>
                  <a:t>0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715DAF-595B-4E27-893C-20D14D18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3696451"/>
              <a:ext cx="954392" cy="584127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3BB057-FCAD-457A-ABD9-1A29D821C66D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4431362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918E80-98B4-40B0-8DCB-A67A177280FB}"/>
                </a:ext>
              </a:extLst>
            </p:cNvPr>
            <p:cNvSpPr/>
            <p:nvPr/>
          </p:nvSpPr>
          <p:spPr>
            <a:xfrm>
              <a:off x="1957726" y="4641296"/>
              <a:ext cx="3401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D49E68-80AD-4499-8E81-29BEE68DD022}"/>
                </a:ext>
              </a:extLst>
            </p:cNvPr>
            <p:cNvSpPr txBox="1"/>
            <p:nvPr/>
          </p:nvSpPr>
          <p:spPr>
            <a:xfrm>
              <a:off x="2848469" y="4478342"/>
              <a:ext cx="57022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Pas op met </a:t>
              </a:r>
              <a:r>
                <a:rPr lang="en-US" sz="2000" dirty="0" err="1">
                  <a:latin typeface="Vecna" panose="02000500000000000000" pitchFamily="2" charset="0"/>
                </a:rPr>
                <a:t>oversteken</a:t>
              </a:r>
              <a:r>
                <a:rPr lang="en-US" sz="2000" dirty="0">
                  <a:latin typeface="Vecna" panose="02000500000000000000" pitchFamily="2" charset="0"/>
                </a:rPr>
                <a:t>! Elke </a:t>
              </a:r>
              <a:r>
                <a:rPr lang="en-US" sz="2000" dirty="0" err="1">
                  <a:latin typeface="Vecna" panose="02000500000000000000" pitchFamily="2" charset="0"/>
                </a:rPr>
                <a:t>aanrijding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kost</a:t>
              </a:r>
              <a:r>
                <a:rPr lang="en-US" sz="2000" dirty="0">
                  <a:latin typeface="Vecna" panose="02000500000000000000" pitchFamily="2" charset="0"/>
                </a:rPr>
                <a:t> guido </a:t>
              </a:r>
              <a:r>
                <a:rPr lang="en-US" sz="2000" dirty="0" err="1">
                  <a:latin typeface="Vecna" panose="02000500000000000000" pitchFamily="2" charset="0"/>
                </a:rPr>
                <a:t>motivatie</a:t>
              </a:r>
              <a:r>
                <a:rPr lang="en-US" sz="2000" dirty="0">
                  <a:latin typeface="Vecna" panose="02000500000000000000" pitchFamily="2" charset="0"/>
                </a:rPr>
                <a:t>.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2D36232-D653-4C8C-884C-04DBC2B7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02557" y="4399255"/>
              <a:ext cx="571969" cy="991412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A3F066-A66A-4ACA-8377-0A1FC620C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5280111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F5CA0B-D0C0-44F6-BEBE-8E0262580245}"/>
                </a:ext>
              </a:extLst>
            </p:cNvPr>
            <p:cNvSpPr/>
            <p:nvPr/>
          </p:nvSpPr>
          <p:spPr>
            <a:xfrm>
              <a:off x="1965740" y="5368269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4CF9E8-45DD-43E0-B593-4B3578090F7E}"/>
                </a:ext>
              </a:extLst>
            </p:cNvPr>
            <p:cNvSpPr txBox="1"/>
            <p:nvPr/>
          </p:nvSpPr>
          <p:spPr>
            <a:xfrm>
              <a:off x="2841996" y="5280111"/>
              <a:ext cx="5715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Guido’s </a:t>
              </a:r>
              <a:r>
                <a:rPr lang="en-US" sz="2000" dirty="0" err="1">
                  <a:latin typeface="Vecna" panose="02000500000000000000" pitchFamily="2" charset="0"/>
                </a:rPr>
                <a:t>motivatie</a:t>
              </a:r>
              <a:r>
                <a:rPr lang="en-US" sz="2000" dirty="0">
                  <a:latin typeface="Vecna" panose="02000500000000000000" pitchFamily="2" charset="0"/>
                </a:rPr>
                <a:t> 0 </a:t>
              </a:r>
              <a:r>
                <a:rPr lang="en-US" sz="2000" dirty="0" err="1">
                  <a:latin typeface="Vecna" panose="02000500000000000000" pitchFamily="2" charset="0"/>
                </a:rPr>
                <a:t>bereikt</a:t>
              </a:r>
              <a:r>
                <a:rPr lang="en-US" sz="2000" dirty="0">
                  <a:latin typeface="Vecna" panose="02000500000000000000" pitchFamily="2" charset="0"/>
                </a:rPr>
                <a:t> is het “Game Over”. Je </a:t>
              </a:r>
              <a:r>
                <a:rPr lang="en-US" sz="2000" dirty="0" err="1">
                  <a:latin typeface="Vecna" panose="02000500000000000000" pitchFamily="2" charset="0"/>
                </a:rPr>
                <a:t>kan</a:t>
              </a:r>
              <a:r>
                <a:rPr lang="en-US" sz="2000" dirty="0">
                  <a:latin typeface="Vecna" panose="02000500000000000000" pitchFamily="2" charset="0"/>
                </a:rPr>
                <a:t> motivate </a:t>
              </a:r>
              <a:r>
                <a:rPr lang="en-US" sz="2000" dirty="0" err="1">
                  <a:latin typeface="Vecna" panose="02000500000000000000" pitchFamily="2" charset="0"/>
                </a:rPr>
                <a:t>herstellen</a:t>
              </a:r>
              <a:r>
                <a:rPr lang="en-US" sz="2000" dirty="0">
                  <a:latin typeface="Vecna" panose="02000500000000000000" pitchFamily="2" charset="0"/>
                </a:rPr>
                <a:t> met </a:t>
              </a:r>
              <a:r>
                <a:rPr lang="en-US" sz="2000" dirty="0" err="1">
                  <a:latin typeface="Vecna" panose="02000500000000000000" pitchFamily="2" charset="0"/>
                </a:rPr>
                <a:t>een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geneeskistje</a:t>
              </a:r>
              <a:r>
                <a:rPr lang="en-US" sz="2000" dirty="0">
                  <a:latin typeface="Vecna" panose="02000500000000000000" pitchFamily="2" charset="0"/>
                </a:rPr>
                <a:t>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A1E7FA-A2EB-4863-9A67-FE749CF8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779" y="5379277"/>
              <a:ext cx="577772" cy="577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4BF522-A94F-4672-945F-5E34D36CE189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130847-C21C-43A9-8C1C-BCAB4B7A56B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2C7F4D-94BE-4235-9091-0E00080B021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666A1A-D513-4E4A-8177-D614EEBF7368}"/>
                  </a:ext>
                </a:extLst>
              </p:cNvPr>
              <p:cNvSpPr txBox="1"/>
              <p:nvPr/>
            </p:nvSpPr>
            <p:spPr>
              <a:xfrm>
                <a:off x="3581950" y="1475755"/>
                <a:ext cx="463948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Afsluiten</a:t>
                </a:r>
                <a:r>
                  <a:rPr lang="en-US" dirty="0">
                    <a:latin typeface="Vecna" panose="02000500000000000000" pitchFamily="2" charset="0"/>
                  </a:rPr>
                  <a:t>?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Weet u </a:t>
                </a:r>
                <a:r>
                  <a:rPr lang="en-US" dirty="0" err="1">
                    <a:latin typeface="Vecna" panose="02000500000000000000" pitchFamily="2" charset="0"/>
                  </a:rPr>
                  <a:t>zeker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dat</a:t>
                </a:r>
                <a:r>
                  <a:rPr lang="en-US" dirty="0">
                    <a:latin typeface="Vecna" panose="02000500000000000000" pitchFamily="2" charset="0"/>
                  </a:rPr>
                  <a:t> u de game wilt </a:t>
                </a:r>
                <a:r>
                  <a:rPr lang="en-US" dirty="0" err="1">
                    <a:latin typeface="Vecna" panose="02000500000000000000" pitchFamily="2" charset="0"/>
                  </a:rPr>
                  <a:t>afsluiten</a:t>
                </a:r>
                <a:r>
                  <a:rPr lang="en-US" dirty="0">
                    <a:latin typeface="Vecna" panose="02000500000000000000" pitchFamily="2" charset="0"/>
                  </a:rPr>
                  <a:t>? </a:t>
                </a:r>
              </a:p>
              <a:p>
                <a:pPr algn="ctr"/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De game </a:t>
                </a:r>
                <a:r>
                  <a:rPr lang="en-US" dirty="0" err="1">
                    <a:latin typeface="Vecna" panose="02000500000000000000" pitchFamily="2" charset="0"/>
                  </a:rPr>
                  <a:t>slaat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geen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progressie</a:t>
                </a:r>
                <a:r>
                  <a:rPr lang="en-US" dirty="0">
                    <a:latin typeface="Vecna" panose="02000500000000000000" pitchFamily="2" charset="0"/>
                  </a:rPr>
                  <a:t> op </a:t>
                </a:r>
                <a:r>
                  <a:rPr lang="en-US" dirty="0" err="1">
                    <a:latin typeface="Vecna" panose="02000500000000000000" pitchFamily="2" charset="0"/>
                  </a:rPr>
                  <a:t>dus</a:t>
                </a:r>
                <a:r>
                  <a:rPr lang="en-US" dirty="0">
                    <a:latin typeface="Vecna" panose="02000500000000000000" pitchFamily="2" charset="0"/>
                  </a:rPr>
                  <a:t> u </a:t>
                </a:r>
                <a:r>
                  <a:rPr lang="en-US" dirty="0" err="1">
                    <a:latin typeface="Vecna" panose="02000500000000000000" pitchFamily="2" charset="0"/>
                  </a:rPr>
                  <a:t>zult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verzamelde</a:t>
                </a:r>
                <a:r>
                  <a:rPr lang="en-US" dirty="0">
                    <a:latin typeface="Vecna" panose="02000500000000000000" pitchFamily="2" charset="0"/>
                  </a:rPr>
                  <a:t> CV </a:t>
                </a:r>
                <a:r>
                  <a:rPr lang="en-US" dirty="0" err="1">
                    <a:latin typeface="Vecna" panose="02000500000000000000" pitchFamily="2" charset="0"/>
                  </a:rPr>
                  <a:t>delen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opnieuw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moeten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verzamelen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als</a:t>
                </a:r>
                <a:r>
                  <a:rPr lang="en-US" dirty="0">
                    <a:latin typeface="Vecna" panose="02000500000000000000" pitchFamily="2" charset="0"/>
                  </a:rPr>
                  <a:t> u </a:t>
                </a:r>
                <a:r>
                  <a:rPr lang="en-US" dirty="0" err="1">
                    <a:latin typeface="Vecna" panose="02000500000000000000" pitchFamily="2" charset="0"/>
                  </a:rPr>
                  <a:t>opnieuw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speelt</a:t>
                </a:r>
                <a:r>
                  <a:rPr lang="en-US" dirty="0">
                    <a:latin typeface="Vecna" panose="02000500000000000000" pitchFamily="2" charset="0"/>
                  </a:rPr>
                  <a:t>. 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E34E91-DAB9-4CC1-B790-CEDB95BDE795}"/>
                </a:ext>
              </a:extLst>
            </p:cNvPr>
            <p:cNvSpPr/>
            <p:nvPr/>
          </p:nvSpPr>
          <p:spPr>
            <a:xfrm>
              <a:off x="3568118" y="4288063"/>
              <a:ext cx="262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Esc: </a:t>
              </a:r>
              <a:r>
                <a:rPr lang="en-US" dirty="0" err="1">
                  <a:latin typeface="Vecna" panose="02000500000000000000" pitchFamily="2" charset="0"/>
                </a:rPr>
                <a:t>Terug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naar</a:t>
              </a:r>
              <a:r>
                <a:rPr lang="en-US" dirty="0">
                  <a:latin typeface="Vecna" panose="02000500000000000000" pitchFamily="2" charset="0"/>
                </a:rPr>
                <a:t> de game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DEBAE2-0E81-4B5A-9C60-7DC8E054295A}"/>
                </a:ext>
              </a:extLst>
            </p:cNvPr>
            <p:cNvSpPr/>
            <p:nvPr/>
          </p:nvSpPr>
          <p:spPr>
            <a:xfrm>
              <a:off x="6515308" y="4288063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Enter: </a:t>
              </a:r>
              <a:r>
                <a:rPr lang="en-US" dirty="0" err="1">
                  <a:latin typeface="Vecna" panose="02000500000000000000" pitchFamily="2" charset="0"/>
                </a:rPr>
                <a:t>Afsluiten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934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37790</TotalTime>
  <Words>1221</Words>
  <Application>Microsoft Office PowerPoint</Application>
  <PresentationFormat>Widescreen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Vecna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guido smit</dc:creator>
  <cp:lastModifiedBy>guido smit</cp:lastModifiedBy>
  <cp:revision>81</cp:revision>
  <dcterms:created xsi:type="dcterms:W3CDTF">2019-12-13T11:45:39Z</dcterms:created>
  <dcterms:modified xsi:type="dcterms:W3CDTF">2020-02-18T12:47:38Z</dcterms:modified>
</cp:coreProperties>
</file>